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56" r:id="rId16"/>
    <p:sldId id="276" r:id="rId17"/>
    <p:sldId id="257" r:id="rId18"/>
    <p:sldId id="275" r:id="rId19"/>
    <p:sldId id="258" r:id="rId20"/>
    <p:sldId id="259" r:id="rId21"/>
    <p:sldId id="260" r:id="rId22"/>
    <p:sldId id="261" r:id="rId23"/>
    <p:sldId id="285" r:id="rId24"/>
    <p:sldId id="278" r:id="rId25"/>
    <p:sldId id="279" r:id="rId26"/>
    <p:sldId id="280" r:id="rId27"/>
    <p:sldId id="281" r:id="rId28"/>
    <p:sldId id="282" r:id="rId29"/>
    <p:sldId id="283" r:id="rId30"/>
    <p:sldId id="284" r:id="rId31"/>
    <p:sldId id="286" r:id="rId32"/>
    <p:sldId id="287" r:id="rId33"/>
    <p:sldId id="288" r:id="rId34"/>
    <p:sldId id="289" r:id="rId35"/>
    <p:sldId id="290"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3D088-0941-4712-B1E6-F7B9D6945004}" type="doc">
      <dgm:prSet loTypeId="urn:microsoft.com/office/officeart/2005/8/layout/hProcess9" loCatId="process" qsTypeId="urn:microsoft.com/office/officeart/2005/8/quickstyle/simple1" qsCatId="simple" csTypeId="urn:microsoft.com/office/officeart/2005/8/colors/accent2_1" csCatId="accent2" phldr="1"/>
      <dgm:spPr/>
    </dgm:pt>
    <dgm:pt modelId="{8D7E8F08-A99F-4A3D-9D39-8D4A0E9EAD13}">
      <dgm:prSet phldrT="[Texto]"/>
      <dgm:spPr/>
      <dgm:t>
        <a:bodyPr/>
        <a:lstStyle/>
        <a:p>
          <a:pPr algn="just"/>
          <a:r>
            <a:rPr lang="es-CO" b="0" i="0" dirty="0" smtClean="0"/>
            <a:t>Posee tecnología de punta para facilitar la distribución de los viajes, incluyendo reservaciones de vuelos, cuartos de hotel, renta de autos, cruceros, entre otros.</a:t>
          </a:r>
          <a:endParaRPr lang="es-CO" dirty="0"/>
        </a:p>
      </dgm:t>
    </dgm:pt>
    <dgm:pt modelId="{A54F5C05-2E89-43EA-A0B8-45369B8DBEF1}" type="parTrans" cxnId="{D4C0C69B-85B0-4900-B916-24B7AAA53C6D}">
      <dgm:prSet/>
      <dgm:spPr/>
      <dgm:t>
        <a:bodyPr/>
        <a:lstStyle/>
        <a:p>
          <a:endParaRPr lang="es-CO"/>
        </a:p>
      </dgm:t>
    </dgm:pt>
    <dgm:pt modelId="{FF088640-D149-4F89-99E8-5B5C5626324B}" type="sibTrans" cxnId="{D4C0C69B-85B0-4900-B916-24B7AAA53C6D}">
      <dgm:prSet/>
      <dgm:spPr/>
      <dgm:t>
        <a:bodyPr/>
        <a:lstStyle/>
        <a:p>
          <a:endParaRPr lang="es-CO"/>
        </a:p>
      </dgm:t>
    </dgm:pt>
    <dgm:pt modelId="{F1D09062-781A-49D1-A1C0-C90119EDFB5D}">
      <dgm:prSet phldrT="[Texto]" custT="1"/>
      <dgm:spPr/>
      <dgm:t>
        <a:bodyPr/>
        <a:lstStyle/>
        <a:p>
          <a:pPr algn="just"/>
          <a:r>
            <a:rPr lang="es-CO" sz="1300" b="0" i="0" dirty="0" smtClean="0"/>
            <a:t>Las agencias de viajes conectadas al sistema Sabre, utilizan tecnologías Sabre en Internet y soluciones de búsqueda de tarifas bajas para crear nuevas oportunidades de ventas, para operar eficientemente y para mejorar el servicio al cliente.</a:t>
          </a:r>
          <a:endParaRPr lang="es-CO" sz="1300" dirty="0"/>
        </a:p>
      </dgm:t>
    </dgm:pt>
    <dgm:pt modelId="{7B029797-91E5-4785-AFCC-C5E5D2396D51}" type="parTrans" cxnId="{5259EA7D-B691-451C-851B-0BD783E6E0D5}">
      <dgm:prSet/>
      <dgm:spPr/>
      <dgm:t>
        <a:bodyPr/>
        <a:lstStyle/>
        <a:p>
          <a:endParaRPr lang="es-CO"/>
        </a:p>
      </dgm:t>
    </dgm:pt>
    <dgm:pt modelId="{8E8A9356-1D8B-4876-B3B8-FA88418EC1AE}" type="sibTrans" cxnId="{5259EA7D-B691-451C-851B-0BD783E6E0D5}">
      <dgm:prSet/>
      <dgm:spPr/>
      <dgm:t>
        <a:bodyPr/>
        <a:lstStyle/>
        <a:p>
          <a:endParaRPr lang="es-CO"/>
        </a:p>
      </dgm:t>
    </dgm:pt>
    <dgm:pt modelId="{49150D59-B105-4CC5-B162-5A6E4274F915}">
      <dgm:prSet/>
      <dgm:spPr/>
      <dgm:t>
        <a:bodyPr/>
        <a:lstStyle/>
        <a:p>
          <a:pPr algn="just"/>
          <a:r>
            <a:rPr lang="es-CO" b="0" i="0" dirty="0" smtClean="0"/>
            <a:t>Sabre conecta a los viajeros y a los agentes por medio de innovadores productos y servicios para las agencias, empresas y viajeros.</a:t>
          </a:r>
          <a:endParaRPr lang="es-CO" dirty="0"/>
        </a:p>
      </dgm:t>
    </dgm:pt>
    <dgm:pt modelId="{11C8980A-3005-494E-A260-5A68F30D726F}" type="parTrans" cxnId="{2B0F62CE-379E-4E52-826F-E12C9749D1DB}">
      <dgm:prSet/>
      <dgm:spPr/>
      <dgm:t>
        <a:bodyPr/>
        <a:lstStyle/>
        <a:p>
          <a:endParaRPr lang="es-CO"/>
        </a:p>
      </dgm:t>
    </dgm:pt>
    <dgm:pt modelId="{44248888-E64A-4A2E-A0D6-B52D571409AA}" type="sibTrans" cxnId="{2B0F62CE-379E-4E52-826F-E12C9749D1DB}">
      <dgm:prSet/>
      <dgm:spPr/>
      <dgm:t>
        <a:bodyPr/>
        <a:lstStyle/>
        <a:p>
          <a:endParaRPr lang="es-CO"/>
        </a:p>
      </dgm:t>
    </dgm:pt>
    <dgm:pt modelId="{C55AD486-8F37-4C4B-AB14-58E33B5948EC}">
      <dgm:prSet/>
      <dgm:spPr/>
      <dgm:t>
        <a:bodyPr/>
        <a:lstStyle/>
        <a:p>
          <a:pPr algn="just"/>
          <a:r>
            <a:rPr lang="es-CO" b="0" i="0" dirty="0" smtClean="0"/>
            <a:t>Entre las innovaciones de Sabre se encuentra Sabre Virtually There, sitio personalizado en Internet el cual automáticamente y minuto a minuto brinda a los viajeros detalles de su itinerario, así como información de sus destinos</a:t>
          </a:r>
          <a:endParaRPr lang="es-CO" b="0" i="0" dirty="0"/>
        </a:p>
      </dgm:t>
    </dgm:pt>
    <dgm:pt modelId="{D85B1866-F4EE-4256-A030-226A737CCB24}" type="parTrans" cxnId="{A1C29F15-DF92-49BD-A4F1-66BDB9F71150}">
      <dgm:prSet/>
      <dgm:spPr/>
      <dgm:t>
        <a:bodyPr/>
        <a:lstStyle/>
        <a:p>
          <a:endParaRPr lang="es-CO"/>
        </a:p>
      </dgm:t>
    </dgm:pt>
    <dgm:pt modelId="{9716296A-5870-41FA-8876-0731AD0F88EA}" type="sibTrans" cxnId="{A1C29F15-DF92-49BD-A4F1-66BDB9F71150}">
      <dgm:prSet/>
      <dgm:spPr/>
      <dgm:t>
        <a:bodyPr/>
        <a:lstStyle/>
        <a:p>
          <a:endParaRPr lang="es-CO"/>
        </a:p>
      </dgm:t>
    </dgm:pt>
    <dgm:pt modelId="{48F7374D-1137-4A5E-86D2-DD6C8369BC2E}" type="pres">
      <dgm:prSet presAssocID="{5AD3D088-0941-4712-B1E6-F7B9D6945004}" presName="CompostProcess" presStyleCnt="0">
        <dgm:presLayoutVars>
          <dgm:dir/>
          <dgm:resizeHandles val="exact"/>
        </dgm:presLayoutVars>
      </dgm:prSet>
      <dgm:spPr/>
    </dgm:pt>
    <dgm:pt modelId="{A532A831-99C9-442C-AA5D-FA9796D226C2}" type="pres">
      <dgm:prSet presAssocID="{5AD3D088-0941-4712-B1E6-F7B9D6945004}" presName="arrow" presStyleLbl="bgShp" presStyleIdx="0" presStyleCnt="1"/>
      <dgm:spPr/>
    </dgm:pt>
    <dgm:pt modelId="{E85368B9-7EB3-4B83-9AD4-21839BDA8325}" type="pres">
      <dgm:prSet presAssocID="{5AD3D088-0941-4712-B1E6-F7B9D6945004}" presName="linearProcess" presStyleCnt="0"/>
      <dgm:spPr/>
    </dgm:pt>
    <dgm:pt modelId="{1D7E195E-D261-4609-B13E-1FED192AE511}" type="pres">
      <dgm:prSet presAssocID="{49150D59-B105-4CC5-B162-5A6E4274F915}" presName="textNode" presStyleLbl="node1" presStyleIdx="0" presStyleCnt="4">
        <dgm:presLayoutVars>
          <dgm:bulletEnabled val="1"/>
        </dgm:presLayoutVars>
      </dgm:prSet>
      <dgm:spPr/>
      <dgm:t>
        <a:bodyPr/>
        <a:lstStyle/>
        <a:p>
          <a:endParaRPr lang="es-CO"/>
        </a:p>
      </dgm:t>
    </dgm:pt>
    <dgm:pt modelId="{DFFFD6FD-BDD1-4011-A16A-9DB0D607DB66}" type="pres">
      <dgm:prSet presAssocID="{44248888-E64A-4A2E-A0D6-B52D571409AA}" presName="sibTrans" presStyleCnt="0"/>
      <dgm:spPr/>
    </dgm:pt>
    <dgm:pt modelId="{4938C3D7-A7E0-4170-B345-621EAB96BF9D}" type="pres">
      <dgm:prSet presAssocID="{8D7E8F08-A99F-4A3D-9D39-8D4A0E9EAD13}" presName="textNode" presStyleLbl="node1" presStyleIdx="1" presStyleCnt="4">
        <dgm:presLayoutVars>
          <dgm:bulletEnabled val="1"/>
        </dgm:presLayoutVars>
      </dgm:prSet>
      <dgm:spPr/>
      <dgm:t>
        <a:bodyPr/>
        <a:lstStyle/>
        <a:p>
          <a:endParaRPr lang="es-CO"/>
        </a:p>
      </dgm:t>
    </dgm:pt>
    <dgm:pt modelId="{8EF5A012-30D3-413C-8E40-2BC070FA23C3}" type="pres">
      <dgm:prSet presAssocID="{FF088640-D149-4F89-99E8-5B5C5626324B}" presName="sibTrans" presStyleCnt="0"/>
      <dgm:spPr/>
    </dgm:pt>
    <dgm:pt modelId="{8E80D977-96A4-4146-B53F-E656AF725F25}" type="pres">
      <dgm:prSet presAssocID="{F1D09062-781A-49D1-A1C0-C90119EDFB5D}" presName="textNode" presStyleLbl="node1" presStyleIdx="2" presStyleCnt="4">
        <dgm:presLayoutVars>
          <dgm:bulletEnabled val="1"/>
        </dgm:presLayoutVars>
      </dgm:prSet>
      <dgm:spPr/>
      <dgm:t>
        <a:bodyPr/>
        <a:lstStyle/>
        <a:p>
          <a:endParaRPr lang="es-CO"/>
        </a:p>
      </dgm:t>
    </dgm:pt>
    <dgm:pt modelId="{D5DCB30A-85A4-42D5-B3A2-A12EE0587704}" type="pres">
      <dgm:prSet presAssocID="{8E8A9356-1D8B-4876-B3B8-FA88418EC1AE}" presName="sibTrans" presStyleCnt="0"/>
      <dgm:spPr/>
    </dgm:pt>
    <dgm:pt modelId="{06B8BF3A-2B63-44C5-B4BA-ACAE5CBC5FF0}" type="pres">
      <dgm:prSet presAssocID="{C55AD486-8F37-4C4B-AB14-58E33B5948EC}" presName="textNode" presStyleLbl="node1" presStyleIdx="3" presStyleCnt="4">
        <dgm:presLayoutVars>
          <dgm:bulletEnabled val="1"/>
        </dgm:presLayoutVars>
      </dgm:prSet>
      <dgm:spPr/>
      <dgm:t>
        <a:bodyPr/>
        <a:lstStyle/>
        <a:p>
          <a:endParaRPr lang="es-CO"/>
        </a:p>
      </dgm:t>
    </dgm:pt>
  </dgm:ptLst>
  <dgm:cxnLst>
    <dgm:cxn modelId="{D69F3625-AF47-4E69-BFCD-195C6A08BCFE}" type="presOf" srcId="{F1D09062-781A-49D1-A1C0-C90119EDFB5D}" destId="{8E80D977-96A4-4146-B53F-E656AF725F25}" srcOrd="0" destOrd="0" presId="urn:microsoft.com/office/officeart/2005/8/layout/hProcess9"/>
    <dgm:cxn modelId="{F11CFA8D-955E-4A2C-8965-7F86DEA7BA5E}" type="presOf" srcId="{49150D59-B105-4CC5-B162-5A6E4274F915}" destId="{1D7E195E-D261-4609-B13E-1FED192AE511}" srcOrd="0" destOrd="0" presId="urn:microsoft.com/office/officeart/2005/8/layout/hProcess9"/>
    <dgm:cxn modelId="{A1C29F15-DF92-49BD-A4F1-66BDB9F71150}" srcId="{5AD3D088-0941-4712-B1E6-F7B9D6945004}" destId="{C55AD486-8F37-4C4B-AB14-58E33B5948EC}" srcOrd="3" destOrd="0" parTransId="{D85B1866-F4EE-4256-A030-226A737CCB24}" sibTransId="{9716296A-5870-41FA-8876-0731AD0F88EA}"/>
    <dgm:cxn modelId="{3CAF350F-2240-413C-AD8C-9101E340CA41}" type="presOf" srcId="{C55AD486-8F37-4C4B-AB14-58E33B5948EC}" destId="{06B8BF3A-2B63-44C5-B4BA-ACAE5CBC5FF0}" srcOrd="0" destOrd="0" presId="urn:microsoft.com/office/officeart/2005/8/layout/hProcess9"/>
    <dgm:cxn modelId="{6C0E4551-A830-4A83-AFFD-1626665B364F}" type="presOf" srcId="{5AD3D088-0941-4712-B1E6-F7B9D6945004}" destId="{48F7374D-1137-4A5E-86D2-DD6C8369BC2E}" srcOrd="0" destOrd="0" presId="urn:microsoft.com/office/officeart/2005/8/layout/hProcess9"/>
    <dgm:cxn modelId="{2B0F62CE-379E-4E52-826F-E12C9749D1DB}" srcId="{5AD3D088-0941-4712-B1E6-F7B9D6945004}" destId="{49150D59-B105-4CC5-B162-5A6E4274F915}" srcOrd="0" destOrd="0" parTransId="{11C8980A-3005-494E-A260-5A68F30D726F}" sibTransId="{44248888-E64A-4A2E-A0D6-B52D571409AA}"/>
    <dgm:cxn modelId="{D4C0C69B-85B0-4900-B916-24B7AAA53C6D}" srcId="{5AD3D088-0941-4712-B1E6-F7B9D6945004}" destId="{8D7E8F08-A99F-4A3D-9D39-8D4A0E9EAD13}" srcOrd="1" destOrd="0" parTransId="{A54F5C05-2E89-43EA-A0B8-45369B8DBEF1}" sibTransId="{FF088640-D149-4F89-99E8-5B5C5626324B}"/>
    <dgm:cxn modelId="{5259EA7D-B691-451C-851B-0BD783E6E0D5}" srcId="{5AD3D088-0941-4712-B1E6-F7B9D6945004}" destId="{F1D09062-781A-49D1-A1C0-C90119EDFB5D}" srcOrd="2" destOrd="0" parTransId="{7B029797-91E5-4785-AFCC-C5E5D2396D51}" sibTransId="{8E8A9356-1D8B-4876-B3B8-FA88418EC1AE}"/>
    <dgm:cxn modelId="{F4E1ADBA-44D4-4ED6-BEA3-4BDB52DC8008}" type="presOf" srcId="{8D7E8F08-A99F-4A3D-9D39-8D4A0E9EAD13}" destId="{4938C3D7-A7E0-4170-B345-621EAB96BF9D}" srcOrd="0" destOrd="0" presId="urn:microsoft.com/office/officeart/2005/8/layout/hProcess9"/>
    <dgm:cxn modelId="{14514828-B4CF-4C1E-8EF3-5F8C28C6EA51}" type="presParOf" srcId="{48F7374D-1137-4A5E-86D2-DD6C8369BC2E}" destId="{A532A831-99C9-442C-AA5D-FA9796D226C2}" srcOrd="0" destOrd="0" presId="urn:microsoft.com/office/officeart/2005/8/layout/hProcess9"/>
    <dgm:cxn modelId="{620016A4-443A-46E7-8DF1-2468A39655CA}" type="presParOf" srcId="{48F7374D-1137-4A5E-86D2-DD6C8369BC2E}" destId="{E85368B9-7EB3-4B83-9AD4-21839BDA8325}" srcOrd="1" destOrd="0" presId="urn:microsoft.com/office/officeart/2005/8/layout/hProcess9"/>
    <dgm:cxn modelId="{00B5DBD5-E9D8-4A0F-A984-533FC8424A55}" type="presParOf" srcId="{E85368B9-7EB3-4B83-9AD4-21839BDA8325}" destId="{1D7E195E-D261-4609-B13E-1FED192AE511}" srcOrd="0" destOrd="0" presId="urn:microsoft.com/office/officeart/2005/8/layout/hProcess9"/>
    <dgm:cxn modelId="{70ED7405-71A3-4D88-A221-037E69DB920E}" type="presParOf" srcId="{E85368B9-7EB3-4B83-9AD4-21839BDA8325}" destId="{DFFFD6FD-BDD1-4011-A16A-9DB0D607DB66}" srcOrd="1" destOrd="0" presId="urn:microsoft.com/office/officeart/2005/8/layout/hProcess9"/>
    <dgm:cxn modelId="{BAA55C1C-B224-4469-883D-A340BECF296F}" type="presParOf" srcId="{E85368B9-7EB3-4B83-9AD4-21839BDA8325}" destId="{4938C3D7-A7E0-4170-B345-621EAB96BF9D}" srcOrd="2" destOrd="0" presId="urn:microsoft.com/office/officeart/2005/8/layout/hProcess9"/>
    <dgm:cxn modelId="{9409486B-5ACE-4711-A936-46B3AAEF5F49}" type="presParOf" srcId="{E85368B9-7EB3-4B83-9AD4-21839BDA8325}" destId="{8EF5A012-30D3-413C-8E40-2BC070FA23C3}" srcOrd="3" destOrd="0" presId="urn:microsoft.com/office/officeart/2005/8/layout/hProcess9"/>
    <dgm:cxn modelId="{0312E178-3283-474B-A8BF-DD4F38556C78}" type="presParOf" srcId="{E85368B9-7EB3-4B83-9AD4-21839BDA8325}" destId="{8E80D977-96A4-4146-B53F-E656AF725F25}" srcOrd="4" destOrd="0" presId="urn:microsoft.com/office/officeart/2005/8/layout/hProcess9"/>
    <dgm:cxn modelId="{29B6A6EF-E9E6-4F89-8292-6FDADAEBFB22}" type="presParOf" srcId="{E85368B9-7EB3-4B83-9AD4-21839BDA8325}" destId="{D5DCB30A-85A4-42D5-B3A2-A12EE0587704}" srcOrd="5" destOrd="0" presId="urn:microsoft.com/office/officeart/2005/8/layout/hProcess9"/>
    <dgm:cxn modelId="{A166360C-209B-4364-825C-7D232DB36665}" type="presParOf" srcId="{E85368B9-7EB3-4B83-9AD4-21839BDA8325}" destId="{06B8BF3A-2B63-44C5-B4BA-ACAE5CBC5FF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538A1-BB70-4205-BBB3-715EE64D5E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CB6A72BC-F949-4044-AAD8-50A6FC5DEA69}">
      <dgm:prSet phldrT="[Texto]" custT="1"/>
      <dgm:spPr>
        <a:solidFill>
          <a:schemeClr val="accent6">
            <a:lumMod val="75000"/>
          </a:schemeClr>
        </a:solidFill>
      </dgm:spPr>
      <dgm:t>
        <a:bodyPr/>
        <a:lstStyle/>
        <a:p>
          <a:r>
            <a:rPr lang="es-CO" sz="1800" b="0" i="0" dirty="0" smtClean="0"/>
            <a:t>Provee información de servicio y soporte inmediato, las 24 horas del día, los 7 días de la semana.</a:t>
          </a:r>
          <a:endParaRPr lang="es-CO" sz="1800" dirty="0"/>
        </a:p>
      </dgm:t>
    </dgm:pt>
    <dgm:pt modelId="{829145C9-1C95-4364-92F7-21063A4352FD}" type="parTrans" cxnId="{54C16BDE-1930-4A62-A1FE-10316CAE95ED}">
      <dgm:prSet/>
      <dgm:spPr/>
      <dgm:t>
        <a:bodyPr/>
        <a:lstStyle/>
        <a:p>
          <a:endParaRPr lang="es-CO"/>
        </a:p>
      </dgm:t>
    </dgm:pt>
    <dgm:pt modelId="{592BF28C-A657-4069-88B5-E9DC28FE0E52}" type="sibTrans" cxnId="{54C16BDE-1930-4A62-A1FE-10316CAE95ED}">
      <dgm:prSet/>
      <dgm:spPr/>
      <dgm:t>
        <a:bodyPr/>
        <a:lstStyle/>
        <a:p>
          <a:endParaRPr lang="es-CO"/>
        </a:p>
      </dgm:t>
    </dgm:pt>
    <dgm:pt modelId="{950F12C3-3A77-4636-8B10-D8B8457E2EC5}">
      <dgm:prSet phldrT="[Texto]" custT="1"/>
      <dgm:spPr>
        <a:solidFill>
          <a:schemeClr val="accent5">
            <a:lumMod val="75000"/>
          </a:schemeClr>
        </a:solidFill>
      </dgm:spPr>
      <dgm:t>
        <a:bodyPr/>
        <a:lstStyle/>
        <a:p>
          <a:pPr algn="l"/>
          <a:r>
            <a:rPr lang="es-CO" sz="1800" b="0" i="0" dirty="0" smtClean="0"/>
            <a:t>Reduce costos de entrenamiento y tiempo fuera de la oficina con las clases online y materiales de referencia rápida.</a:t>
          </a:r>
          <a:endParaRPr lang="es-CO" sz="1800" dirty="0"/>
        </a:p>
      </dgm:t>
    </dgm:pt>
    <dgm:pt modelId="{799583BC-2F77-42B3-9DA9-ADEAC3E53114}" type="parTrans" cxnId="{8B0F0B9E-E119-4874-B637-7780A7BA9F2A}">
      <dgm:prSet/>
      <dgm:spPr/>
      <dgm:t>
        <a:bodyPr/>
        <a:lstStyle/>
        <a:p>
          <a:endParaRPr lang="es-CO"/>
        </a:p>
      </dgm:t>
    </dgm:pt>
    <dgm:pt modelId="{B163CCF2-F2F9-4A99-8228-CDDD63873D64}" type="sibTrans" cxnId="{8B0F0B9E-E119-4874-B637-7780A7BA9F2A}">
      <dgm:prSet/>
      <dgm:spPr/>
      <dgm:t>
        <a:bodyPr/>
        <a:lstStyle/>
        <a:p>
          <a:endParaRPr lang="es-CO"/>
        </a:p>
      </dgm:t>
    </dgm:pt>
    <dgm:pt modelId="{4217EE95-7310-4E0A-A22F-16FC4C34DA24}">
      <dgm:prSet phldrT="[Texto]" custT="1"/>
      <dgm:spPr>
        <a:solidFill>
          <a:schemeClr val="accent2">
            <a:lumMod val="75000"/>
          </a:schemeClr>
        </a:solidFill>
      </dgm:spPr>
      <dgm:t>
        <a:bodyPr/>
        <a:lstStyle/>
        <a:p>
          <a:r>
            <a:rPr lang="es-CO" sz="1800" b="0" i="0" dirty="0" smtClean="0"/>
            <a:t>Le brinda acceso a diversas funciones de ayuda, fomentando la productividad y eficiencia de la agencia.</a:t>
          </a:r>
          <a:endParaRPr lang="es-CO" sz="1800" dirty="0"/>
        </a:p>
      </dgm:t>
    </dgm:pt>
    <dgm:pt modelId="{1EAAB57E-3FB9-40B6-9565-D6B5CEAA008C}" type="parTrans" cxnId="{F99857AB-A725-4611-82A7-92698FA6B180}">
      <dgm:prSet/>
      <dgm:spPr/>
      <dgm:t>
        <a:bodyPr/>
        <a:lstStyle/>
        <a:p>
          <a:endParaRPr lang="es-CO"/>
        </a:p>
      </dgm:t>
    </dgm:pt>
    <dgm:pt modelId="{A9E7F09A-38D6-4A6B-93A9-C114F7B79DDF}" type="sibTrans" cxnId="{F99857AB-A725-4611-82A7-92698FA6B180}">
      <dgm:prSet/>
      <dgm:spPr/>
      <dgm:t>
        <a:bodyPr/>
        <a:lstStyle/>
        <a:p>
          <a:endParaRPr lang="es-CO"/>
        </a:p>
      </dgm:t>
    </dgm:pt>
    <dgm:pt modelId="{50865D2D-B2CB-4A56-B386-97954BA090DE}">
      <dgm:prSet custT="1"/>
      <dgm:spPr>
        <a:solidFill>
          <a:srgbClr val="7030A0"/>
        </a:solidFill>
      </dgm:spPr>
      <dgm:t>
        <a:bodyPr/>
        <a:lstStyle/>
        <a:p>
          <a:r>
            <a:rPr lang="es-CO" sz="1800" b="0" i="0" dirty="0" smtClean="0"/>
            <a:t>Amplía su alcance con las herramientas para promover sus servicios y ofertas de viajes para sus clientes.</a:t>
          </a:r>
          <a:endParaRPr lang="es-CO" sz="1800" dirty="0"/>
        </a:p>
      </dgm:t>
    </dgm:pt>
    <dgm:pt modelId="{F93BFC89-77A7-4085-A860-5B1AEB327054}" type="parTrans" cxnId="{C9AEAE6F-D31E-4AB3-9226-47A5D6EAD12F}">
      <dgm:prSet/>
      <dgm:spPr/>
      <dgm:t>
        <a:bodyPr/>
        <a:lstStyle/>
        <a:p>
          <a:endParaRPr lang="es-CO"/>
        </a:p>
      </dgm:t>
    </dgm:pt>
    <dgm:pt modelId="{6D17BD6F-107D-4E62-BEED-13F97A2414F6}" type="sibTrans" cxnId="{C9AEAE6F-D31E-4AB3-9226-47A5D6EAD12F}">
      <dgm:prSet/>
      <dgm:spPr/>
      <dgm:t>
        <a:bodyPr/>
        <a:lstStyle/>
        <a:p>
          <a:endParaRPr lang="es-CO"/>
        </a:p>
      </dgm:t>
    </dgm:pt>
    <dgm:pt modelId="{D0748AF3-9EB1-4495-B98F-E8F2FD10526C}" type="pres">
      <dgm:prSet presAssocID="{11F538A1-BB70-4205-BBB3-715EE64D5E93}" presName="linear" presStyleCnt="0">
        <dgm:presLayoutVars>
          <dgm:dir/>
          <dgm:animLvl val="lvl"/>
          <dgm:resizeHandles val="exact"/>
        </dgm:presLayoutVars>
      </dgm:prSet>
      <dgm:spPr/>
      <dgm:t>
        <a:bodyPr/>
        <a:lstStyle/>
        <a:p>
          <a:endParaRPr lang="es-CO"/>
        </a:p>
      </dgm:t>
    </dgm:pt>
    <dgm:pt modelId="{93EA00EB-5288-449C-86C1-5F25E5DC001C}" type="pres">
      <dgm:prSet presAssocID="{CB6A72BC-F949-4044-AAD8-50A6FC5DEA69}" presName="parentLin" presStyleCnt="0"/>
      <dgm:spPr/>
    </dgm:pt>
    <dgm:pt modelId="{99412CAB-4CC4-4B31-BCCC-7B2B54960F8B}" type="pres">
      <dgm:prSet presAssocID="{CB6A72BC-F949-4044-AAD8-50A6FC5DEA69}" presName="parentLeftMargin" presStyleLbl="node1" presStyleIdx="0" presStyleCnt="4"/>
      <dgm:spPr/>
      <dgm:t>
        <a:bodyPr/>
        <a:lstStyle/>
        <a:p>
          <a:endParaRPr lang="es-CO"/>
        </a:p>
      </dgm:t>
    </dgm:pt>
    <dgm:pt modelId="{5DD2ACD1-2C3D-47B2-B003-3EC2C83F6715}" type="pres">
      <dgm:prSet presAssocID="{CB6A72BC-F949-4044-AAD8-50A6FC5DEA69}" presName="parentText" presStyleLbl="node1" presStyleIdx="0" presStyleCnt="4" custScaleY="225729">
        <dgm:presLayoutVars>
          <dgm:chMax val="0"/>
          <dgm:bulletEnabled val="1"/>
        </dgm:presLayoutVars>
      </dgm:prSet>
      <dgm:spPr/>
      <dgm:t>
        <a:bodyPr/>
        <a:lstStyle/>
        <a:p>
          <a:endParaRPr lang="es-CO"/>
        </a:p>
      </dgm:t>
    </dgm:pt>
    <dgm:pt modelId="{F100FB93-6988-4EA3-8F62-1EFA22580322}" type="pres">
      <dgm:prSet presAssocID="{CB6A72BC-F949-4044-AAD8-50A6FC5DEA69}" presName="negativeSpace" presStyleCnt="0"/>
      <dgm:spPr/>
    </dgm:pt>
    <dgm:pt modelId="{138743BB-420F-43B9-99F4-2924F2370C1E}" type="pres">
      <dgm:prSet presAssocID="{CB6A72BC-F949-4044-AAD8-50A6FC5DEA69}" presName="childText" presStyleLbl="conFgAcc1" presStyleIdx="0" presStyleCnt="4">
        <dgm:presLayoutVars>
          <dgm:bulletEnabled val="1"/>
        </dgm:presLayoutVars>
      </dgm:prSet>
      <dgm:spPr/>
    </dgm:pt>
    <dgm:pt modelId="{9A5F6C21-6CDD-4477-BFCA-A69CA6B87E48}" type="pres">
      <dgm:prSet presAssocID="{592BF28C-A657-4069-88B5-E9DC28FE0E52}" presName="spaceBetweenRectangles" presStyleCnt="0"/>
      <dgm:spPr/>
    </dgm:pt>
    <dgm:pt modelId="{11C0F28A-63C6-4F35-A6E6-21F80B46319F}" type="pres">
      <dgm:prSet presAssocID="{950F12C3-3A77-4636-8B10-D8B8457E2EC5}" presName="parentLin" presStyleCnt="0"/>
      <dgm:spPr/>
    </dgm:pt>
    <dgm:pt modelId="{C0D548FA-28EA-46D5-BFB5-BF7E381963D4}" type="pres">
      <dgm:prSet presAssocID="{950F12C3-3A77-4636-8B10-D8B8457E2EC5}" presName="parentLeftMargin" presStyleLbl="node1" presStyleIdx="0" presStyleCnt="4"/>
      <dgm:spPr/>
      <dgm:t>
        <a:bodyPr/>
        <a:lstStyle/>
        <a:p>
          <a:endParaRPr lang="es-CO"/>
        </a:p>
      </dgm:t>
    </dgm:pt>
    <dgm:pt modelId="{642F7DBB-DC2F-4FB6-ABCA-DFA2E4734EFD}" type="pres">
      <dgm:prSet presAssocID="{950F12C3-3A77-4636-8B10-D8B8457E2EC5}" presName="parentText" presStyleLbl="node1" presStyleIdx="1" presStyleCnt="4" custScaleY="198578">
        <dgm:presLayoutVars>
          <dgm:chMax val="0"/>
          <dgm:bulletEnabled val="1"/>
        </dgm:presLayoutVars>
      </dgm:prSet>
      <dgm:spPr/>
      <dgm:t>
        <a:bodyPr/>
        <a:lstStyle/>
        <a:p>
          <a:endParaRPr lang="es-CO"/>
        </a:p>
      </dgm:t>
    </dgm:pt>
    <dgm:pt modelId="{80B6BC23-93C6-4876-BF2F-E58267439798}" type="pres">
      <dgm:prSet presAssocID="{950F12C3-3A77-4636-8B10-D8B8457E2EC5}" presName="negativeSpace" presStyleCnt="0"/>
      <dgm:spPr/>
    </dgm:pt>
    <dgm:pt modelId="{568469B6-C808-4587-A219-309DE088E33F}" type="pres">
      <dgm:prSet presAssocID="{950F12C3-3A77-4636-8B10-D8B8457E2EC5}" presName="childText" presStyleLbl="conFgAcc1" presStyleIdx="1" presStyleCnt="4">
        <dgm:presLayoutVars>
          <dgm:bulletEnabled val="1"/>
        </dgm:presLayoutVars>
      </dgm:prSet>
      <dgm:spPr/>
    </dgm:pt>
    <dgm:pt modelId="{3570E785-DF2B-4AB0-B688-7246D79D15AC}" type="pres">
      <dgm:prSet presAssocID="{B163CCF2-F2F9-4A99-8228-CDDD63873D64}" presName="spaceBetweenRectangles" presStyleCnt="0"/>
      <dgm:spPr/>
    </dgm:pt>
    <dgm:pt modelId="{705F4A5D-4990-4FC5-9B76-126A7EF23E8D}" type="pres">
      <dgm:prSet presAssocID="{4217EE95-7310-4E0A-A22F-16FC4C34DA24}" presName="parentLin" presStyleCnt="0"/>
      <dgm:spPr/>
    </dgm:pt>
    <dgm:pt modelId="{7DBBA136-ABA0-4BD8-AC00-968D0CEA23E1}" type="pres">
      <dgm:prSet presAssocID="{4217EE95-7310-4E0A-A22F-16FC4C34DA24}" presName="parentLeftMargin" presStyleLbl="node1" presStyleIdx="1" presStyleCnt="4"/>
      <dgm:spPr/>
      <dgm:t>
        <a:bodyPr/>
        <a:lstStyle/>
        <a:p>
          <a:endParaRPr lang="es-CO"/>
        </a:p>
      </dgm:t>
    </dgm:pt>
    <dgm:pt modelId="{43F32C01-008A-482C-AD6E-F2D2A953BF93}" type="pres">
      <dgm:prSet presAssocID="{4217EE95-7310-4E0A-A22F-16FC4C34DA24}" presName="parentText" presStyleLbl="node1" presStyleIdx="2" presStyleCnt="4" custScaleY="215277">
        <dgm:presLayoutVars>
          <dgm:chMax val="0"/>
          <dgm:bulletEnabled val="1"/>
        </dgm:presLayoutVars>
      </dgm:prSet>
      <dgm:spPr/>
      <dgm:t>
        <a:bodyPr/>
        <a:lstStyle/>
        <a:p>
          <a:endParaRPr lang="es-CO"/>
        </a:p>
      </dgm:t>
    </dgm:pt>
    <dgm:pt modelId="{943D81AC-34FE-448B-8BE8-1D744FAD4704}" type="pres">
      <dgm:prSet presAssocID="{4217EE95-7310-4E0A-A22F-16FC4C34DA24}" presName="negativeSpace" presStyleCnt="0"/>
      <dgm:spPr/>
    </dgm:pt>
    <dgm:pt modelId="{E3DFB85F-90C6-492F-871D-0B5B168F130F}" type="pres">
      <dgm:prSet presAssocID="{4217EE95-7310-4E0A-A22F-16FC4C34DA24}" presName="childText" presStyleLbl="conFgAcc1" presStyleIdx="2" presStyleCnt="4">
        <dgm:presLayoutVars>
          <dgm:bulletEnabled val="1"/>
        </dgm:presLayoutVars>
      </dgm:prSet>
      <dgm:spPr/>
    </dgm:pt>
    <dgm:pt modelId="{2CA72BC3-EA25-4D4C-A694-B4486C3DE4F7}" type="pres">
      <dgm:prSet presAssocID="{A9E7F09A-38D6-4A6B-93A9-C114F7B79DDF}" presName="spaceBetweenRectangles" presStyleCnt="0"/>
      <dgm:spPr/>
    </dgm:pt>
    <dgm:pt modelId="{D45559CE-AA69-42EE-BDD0-51453CBACE9A}" type="pres">
      <dgm:prSet presAssocID="{50865D2D-B2CB-4A56-B386-97954BA090DE}" presName="parentLin" presStyleCnt="0"/>
      <dgm:spPr/>
    </dgm:pt>
    <dgm:pt modelId="{F6B56E55-6EAC-4C09-B638-9CB9B443F36E}" type="pres">
      <dgm:prSet presAssocID="{50865D2D-B2CB-4A56-B386-97954BA090DE}" presName="parentLeftMargin" presStyleLbl="node1" presStyleIdx="2" presStyleCnt="4"/>
      <dgm:spPr/>
      <dgm:t>
        <a:bodyPr/>
        <a:lstStyle/>
        <a:p>
          <a:endParaRPr lang="es-CO"/>
        </a:p>
      </dgm:t>
    </dgm:pt>
    <dgm:pt modelId="{D830FC5D-59A0-4375-8143-EB61C9CECBC9}" type="pres">
      <dgm:prSet presAssocID="{50865D2D-B2CB-4A56-B386-97954BA090DE}" presName="parentText" presStyleLbl="node1" presStyleIdx="3" presStyleCnt="4" custScaleY="173241">
        <dgm:presLayoutVars>
          <dgm:chMax val="0"/>
          <dgm:bulletEnabled val="1"/>
        </dgm:presLayoutVars>
      </dgm:prSet>
      <dgm:spPr/>
      <dgm:t>
        <a:bodyPr/>
        <a:lstStyle/>
        <a:p>
          <a:endParaRPr lang="es-CO"/>
        </a:p>
      </dgm:t>
    </dgm:pt>
    <dgm:pt modelId="{3F3BFC34-BE6F-411C-B35C-143E84126714}" type="pres">
      <dgm:prSet presAssocID="{50865D2D-B2CB-4A56-B386-97954BA090DE}" presName="negativeSpace" presStyleCnt="0"/>
      <dgm:spPr/>
    </dgm:pt>
    <dgm:pt modelId="{EE9E025F-4215-4AC8-8C32-CA1731FA9B68}" type="pres">
      <dgm:prSet presAssocID="{50865D2D-B2CB-4A56-B386-97954BA090DE}" presName="childText" presStyleLbl="conFgAcc1" presStyleIdx="3" presStyleCnt="4">
        <dgm:presLayoutVars>
          <dgm:bulletEnabled val="1"/>
        </dgm:presLayoutVars>
      </dgm:prSet>
      <dgm:spPr/>
    </dgm:pt>
  </dgm:ptLst>
  <dgm:cxnLst>
    <dgm:cxn modelId="{0FC3BF94-CB5E-4834-AA16-1889AF9FC0B8}" type="presOf" srcId="{50865D2D-B2CB-4A56-B386-97954BA090DE}" destId="{D830FC5D-59A0-4375-8143-EB61C9CECBC9}" srcOrd="1" destOrd="0" presId="urn:microsoft.com/office/officeart/2005/8/layout/list1"/>
    <dgm:cxn modelId="{8B0F0B9E-E119-4874-B637-7780A7BA9F2A}" srcId="{11F538A1-BB70-4205-BBB3-715EE64D5E93}" destId="{950F12C3-3A77-4636-8B10-D8B8457E2EC5}" srcOrd="1" destOrd="0" parTransId="{799583BC-2F77-42B3-9DA9-ADEAC3E53114}" sibTransId="{B163CCF2-F2F9-4A99-8228-CDDD63873D64}"/>
    <dgm:cxn modelId="{05569668-7B2E-4C88-A785-BCBB7F9D0B3E}" type="presOf" srcId="{4217EE95-7310-4E0A-A22F-16FC4C34DA24}" destId="{7DBBA136-ABA0-4BD8-AC00-968D0CEA23E1}" srcOrd="0" destOrd="0" presId="urn:microsoft.com/office/officeart/2005/8/layout/list1"/>
    <dgm:cxn modelId="{934FA8CE-CFEC-4CCD-A20B-2B0634A464EA}" type="presOf" srcId="{11F538A1-BB70-4205-BBB3-715EE64D5E93}" destId="{D0748AF3-9EB1-4495-B98F-E8F2FD10526C}" srcOrd="0" destOrd="0" presId="urn:microsoft.com/office/officeart/2005/8/layout/list1"/>
    <dgm:cxn modelId="{4D84D91A-0DE1-4511-A455-C1CF65CC5928}" type="presOf" srcId="{CB6A72BC-F949-4044-AAD8-50A6FC5DEA69}" destId="{99412CAB-4CC4-4B31-BCCC-7B2B54960F8B}" srcOrd="0" destOrd="0" presId="urn:microsoft.com/office/officeart/2005/8/layout/list1"/>
    <dgm:cxn modelId="{906E992F-229A-449B-979B-1F8E6B1AAC2E}" type="presOf" srcId="{4217EE95-7310-4E0A-A22F-16FC4C34DA24}" destId="{43F32C01-008A-482C-AD6E-F2D2A953BF93}" srcOrd="1" destOrd="0" presId="urn:microsoft.com/office/officeart/2005/8/layout/list1"/>
    <dgm:cxn modelId="{54C16BDE-1930-4A62-A1FE-10316CAE95ED}" srcId="{11F538A1-BB70-4205-BBB3-715EE64D5E93}" destId="{CB6A72BC-F949-4044-AAD8-50A6FC5DEA69}" srcOrd="0" destOrd="0" parTransId="{829145C9-1C95-4364-92F7-21063A4352FD}" sibTransId="{592BF28C-A657-4069-88B5-E9DC28FE0E52}"/>
    <dgm:cxn modelId="{60CD4E39-BD0D-4042-94E0-105C85FF8DB9}" type="presOf" srcId="{950F12C3-3A77-4636-8B10-D8B8457E2EC5}" destId="{642F7DBB-DC2F-4FB6-ABCA-DFA2E4734EFD}" srcOrd="1" destOrd="0" presId="urn:microsoft.com/office/officeart/2005/8/layout/list1"/>
    <dgm:cxn modelId="{C9AEAE6F-D31E-4AB3-9226-47A5D6EAD12F}" srcId="{11F538A1-BB70-4205-BBB3-715EE64D5E93}" destId="{50865D2D-B2CB-4A56-B386-97954BA090DE}" srcOrd="3" destOrd="0" parTransId="{F93BFC89-77A7-4085-A860-5B1AEB327054}" sibTransId="{6D17BD6F-107D-4E62-BEED-13F97A2414F6}"/>
    <dgm:cxn modelId="{F99857AB-A725-4611-82A7-92698FA6B180}" srcId="{11F538A1-BB70-4205-BBB3-715EE64D5E93}" destId="{4217EE95-7310-4E0A-A22F-16FC4C34DA24}" srcOrd="2" destOrd="0" parTransId="{1EAAB57E-3FB9-40B6-9565-D6B5CEAA008C}" sibTransId="{A9E7F09A-38D6-4A6B-93A9-C114F7B79DDF}"/>
    <dgm:cxn modelId="{76A2767C-DEC7-4696-AED5-8FCAD9718804}" type="presOf" srcId="{950F12C3-3A77-4636-8B10-D8B8457E2EC5}" destId="{C0D548FA-28EA-46D5-BFB5-BF7E381963D4}" srcOrd="0" destOrd="0" presId="urn:microsoft.com/office/officeart/2005/8/layout/list1"/>
    <dgm:cxn modelId="{6E552C80-98BC-4E71-8311-528627D08ADF}" type="presOf" srcId="{50865D2D-B2CB-4A56-B386-97954BA090DE}" destId="{F6B56E55-6EAC-4C09-B638-9CB9B443F36E}" srcOrd="0" destOrd="0" presId="urn:microsoft.com/office/officeart/2005/8/layout/list1"/>
    <dgm:cxn modelId="{923D6358-F5F0-4E78-8490-86AFEA366159}" type="presOf" srcId="{CB6A72BC-F949-4044-AAD8-50A6FC5DEA69}" destId="{5DD2ACD1-2C3D-47B2-B003-3EC2C83F6715}" srcOrd="1" destOrd="0" presId="urn:microsoft.com/office/officeart/2005/8/layout/list1"/>
    <dgm:cxn modelId="{C838FC85-4560-461D-BFA3-B3704742E893}" type="presParOf" srcId="{D0748AF3-9EB1-4495-B98F-E8F2FD10526C}" destId="{93EA00EB-5288-449C-86C1-5F25E5DC001C}" srcOrd="0" destOrd="0" presId="urn:microsoft.com/office/officeart/2005/8/layout/list1"/>
    <dgm:cxn modelId="{F265E6A9-0CAF-40E4-9FD4-B6E8843143B8}" type="presParOf" srcId="{93EA00EB-5288-449C-86C1-5F25E5DC001C}" destId="{99412CAB-4CC4-4B31-BCCC-7B2B54960F8B}" srcOrd="0" destOrd="0" presId="urn:microsoft.com/office/officeart/2005/8/layout/list1"/>
    <dgm:cxn modelId="{C512307E-2EDD-4A7F-BB1D-9A5B261289CB}" type="presParOf" srcId="{93EA00EB-5288-449C-86C1-5F25E5DC001C}" destId="{5DD2ACD1-2C3D-47B2-B003-3EC2C83F6715}" srcOrd="1" destOrd="0" presId="urn:microsoft.com/office/officeart/2005/8/layout/list1"/>
    <dgm:cxn modelId="{0674732E-0CB5-49DC-BE10-024F4F4F39ED}" type="presParOf" srcId="{D0748AF3-9EB1-4495-B98F-E8F2FD10526C}" destId="{F100FB93-6988-4EA3-8F62-1EFA22580322}" srcOrd="1" destOrd="0" presId="urn:microsoft.com/office/officeart/2005/8/layout/list1"/>
    <dgm:cxn modelId="{7989E3D4-ED20-4D3B-B7E5-8DDA44D8D38C}" type="presParOf" srcId="{D0748AF3-9EB1-4495-B98F-E8F2FD10526C}" destId="{138743BB-420F-43B9-99F4-2924F2370C1E}" srcOrd="2" destOrd="0" presId="urn:microsoft.com/office/officeart/2005/8/layout/list1"/>
    <dgm:cxn modelId="{8F71368E-D7EF-45E5-A0D4-855975B10807}" type="presParOf" srcId="{D0748AF3-9EB1-4495-B98F-E8F2FD10526C}" destId="{9A5F6C21-6CDD-4477-BFCA-A69CA6B87E48}" srcOrd="3" destOrd="0" presId="urn:microsoft.com/office/officeart/2005/8/layout/list1"/>
    <dgm:cxn modelId="{F339C7A7-A01B-460C-9208-44A4105E6AA2}" type="presParOf" srcId="{D0748AF3-9EB1-4495-B98F-E8F2FD10526C}" destId="{11C0F28A-63C6-4F35-A6E6-21F80B46319F}" srcOrd="4" destOrd="0" presId="urn:microsoft.com/office/officeart/2005/8/layout/list1"/>
    <dgm:cxn modelId="{8FCB82B8-948C-44DA-8391-619FD341A910}" type="presParOf" srcId="{11C0F28A-63C6-4F35-A6E6-21F80B46319F}" destId="{C0D548FA-28EA-46D5-BFB5-BF7E381963D4}" srcOrd="0" destOrd="0" presId="urn:microsoft.com/office/officeart/2005/8/layout/list1"/>
    <dgm:cxn modelId="{36E399B3-80B4-422E-B8C2-B2E3AE046DA4}" type="presParOf" srcId="{11C0F28A-63C6-4F35-A6E6-21F80B46319F}" destId="{642F7DBB-DC2F-4FB6-ABCA-DFA2E4734EFD}" srcOrd="1" destOrd="0" presId="urn:microsoft.com/office/officeart/2005/8/layout/list1"/>
    <dgm:cxn modelId="{6BC8A1DE-4D53-45BE-8D86-C4F9CE88A339}" type="presParOf" srcId="{D0748AF3-9EB1-4495-B98F-E8F2FD10526C}" destId="{80B6BC23-93C6-4876-BF2F-E58267439798}" srcOrd="5" destOrd="0" presId="urn:microsoft.com/office/officeart/2005/8/layout/list1"/>
    <dgm:cxn modelId="{DF995557-5435-4D60-A1F9-C7A18AB44FEC}" type="presParOf" srcId="{D0748AF3-9EB1-4495-B98F-E8F2FD10526C}" destId="{568469B6-C808-4587-A219-309DE088E33F}" srcOrd="6" destOrd="0" presId="urn:microsoft.com/office/officeart/2005/8/layout/list1"/>
    <dgm:cxn modelId="{28D6EF07-CE20-4BF0-B8D8-63F972D081B9}" type="presParOf" srcId="{D0748AF3-9EB1-4495-B98F-E8F2FD10526C}" destId="{3570E785-DF2B-4AB0-B688-7246D79D15AC}" srcOrd="7" destOrd="0" presId="urn:microsoft.com/office/officeart/2005/8/layout/list1"/>
    <dgm:cxn modelId="{C811BBEC-1B5D-4CA8-8623-12A3EA73AC51}" type="presParOf" srcId="{D0748AF3-9EB1-4495-B98F-E8F2FD10526C}" destId="{705F4A5D-4990-4FC5-9B76-126A7EF23E8D}" srcOrd="8" destOrd="0" presId="urn:microsoft.com/office/officeart/2005/8/layout/list1"/>
    <dgm:cxn modelId="{CF8027C3-50D1-49D1-848C-57D98364798D}" type="presParOf" srcId="{705F4A5D-4990-4FC5-9B76-126A7EF23E8D}" destId="{7DBBA136-ABA0-4BD8-AC00-968D0CEA23E1}" srcOrd="0" destOrd="0" presId="urn:microsoft.com/office/officeart/2005/8/layout/list1"/>
    <dgm:cxn modelId="{651E7043-E247-4B55-9856-C3E891A43096}" type="presParOf" srcId="{705F4A5D-4990-4FC5-9B76-126A7EF23E8D}" destId="{43F32C01-008A-482C-AD6E-F2D2A953BF93}" srcOrd="1" destOrd="0" presId="urn:microsoft.com/office/officeart/2005/8/layout/list1"/>
    <dgm:cxn modelId="{A5A0C302-D697-43EC-946C-B426D1EC8A50}" type="presParOf" srcId="{D0748AF3-9EB1-4495-B98F-E8F2FD10526C}" destId="{943D81AC-34FE-448B-8BE8-1D744FAD4704}" srcOrd="9" destOrd="0" presId="urn:microsoft.com/office/officeart/2005/8/layout/list1"/>
    <dgm:cxn modelId="{8EE5410F-AD71-4F51-B10A-1B70C7FD2FDA}" type="presParOf" srcId="{D0748AF3-9EB1-4495-B98F-E8F2FD10526C}" destId="{E3DFB85F-90C6-492F-871D-0B5B168F130F}" srcOrd="10" destOrd="0" presId="urn:microsoft.com/office/officeart/2005/8/layout/list1"/>
    <dgm:cxn modelId="{1E0358EC-480F-4037-8E33-BAC304641AAF}" type="presParOf" srcId="{D0748AF3-9EB1-4495-B98F-E8F2FD10526C}" destId="{2CA72BC3-EA25-4D4C-A694-B4486C3DE4F7}" srcOrd="11" destOrd="0" presId="urn:microsoft.com/office/officeart/2005/8/layout/list1"/>
    <dgm:cxn modelId="{062EDC4A-5A21-4066-A799-AD9AD7635C1C}" type="presParOf" srcId="{D0748AF3-9EB1-4495-B98F-E8F2FD10526C}" destId="{D45559CE-AA69-42EE-BDD0-51453CBACE9A}" srcOrd="12" destOrd="0" presId="urn:microsoft.com/office/officeart/2005/8/layout/list1"/>
    <dgm:cxn modelId="{3AD64AB0-04BF-43AF-9C97-AAF693247954}" type="presParOf" srcId="{D45559CE-AA69-42EE-BDD0-51453CBACE9A}" destId="{F6B56E55-6EAC-4C09-B638-9CB9B443F36E}" srcOrd="0" destOrd="0" presId="urn:microsoft.com/office/officeart/2005/8/layout/list1"/>
    <dgm:cxn modelId="{715640CE-7C68-4DD1-8553-48AD4F7E59C9}" type="presParOf" srcId="{D45559CE-AA69-42EE-BDD0-51453CBACE9A}" destId="{D830FC5D-59A0-4375-8143-EB61C9CECBC9}" srcOrd="1" destOrd="0" presId="urn:microsoft.com/office/officeart/2005/8/layout/list1"/>
    <dgm:cxn modelId="{0D8CE13C-0ED1-45BD-B7AE-FCE6211215A4}" type="presParOf" srcId="{D0748AF3-9EB1-4495-B98F-E8F2FD10526C}" destId="{3F3BFC34-BE6F-411C-B35C-143E84126714}" srcOrd="13" destOrd="0" presId="urn:microsoft.com/office/officeart/2005/8/layout/list1"/>
    <dgm:cxn modelId="{FE287B38-3EAD-4C43-BBE3-8802D8DCD866}" type="presParOf" srcId="{D0748AF3-9EB1-4495-B98F-E8F2FD10526C}" destId="{EE9E025F-4215-4AC8-8C32-CA1731FA9B6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2E7D42-E0AF-4EE0-927C-29E97DDB4C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80D38FD1-36D0-4034-A490-96FBB5C32803}">
      <dgm:prSet phldrT="[Texto]" custT="1"/>
      <dgm:spPr>
        <a:solidFill>
          <a:schemeClr val="tx2"/>
        </a:solidFill>
      </dgm:spPr>
      <dgm:t>
        <a:bodyPr/>
        <a:lstStyle/>
        <a:p>
          <a:r>
            <a:rPr lang="es-CO" sz="2000" b="0" i="0" dirty="0" smtClean="0"/>
            <a:t>Procesador Pentium MMX 266Mhz ( recomendable Pentium II en adelante)</a:t>
          </a:r>
          <a:endParaRPr lang="es-CO" sz="2000" dirty="0"/>
        </a:p>
      </dgm:t>
    </dgm:pt>
    <dgm:pt modelId="{7F57F384-104E-479D-96AC-72786DF92C9D}" type="parTrans" cxnId="{FAD418C4-EB10-4D3C-BE36-1869F36A2E18}">
      <dgm:prSet/>
      <dgm:spPr/>
      <dgm:t>
        <a:bodyPr/>
        <a:lstStyle/>
        <a:p>
          <a:endParaRPr lang="es-CO"/>
        </a:p>
      </dgm:t>
    </dgm:pt>
    <dgm:pt modelId="{3EC69D2C-6963-4572-B223-7C611A5BA29E}" type="sibTrans" cxnId="{FAD418C4-EB10-4D3C-BE36-1869F36A2E18}">
      <dgm:prSet/>
      <dgm:spPr/>
      <dgm:t>
        <a:bodyPr/>
        <a:lstStyle/>
        <a:p>
          <a:endParaRPr lang="es-CO"/>
        </a:p>
      </dgm:t>
    </dgm:pt>
    <dgm:pt modelId="{16B6092C-E1DB-41CC-BB5B-BEB355EF6066}">
      <dgm:prSet phldrT="[Texto]" custT="1"/>
      <dgm:spPr>
        <a:solidFill>
          <a:schemeClr val="accent6">
            <a:lumMod val="75000"/>
          </a:schemeClr>
        </a:solidFill>
      </dgm:spPr>
      <dgm:t>
        <a:bodyPr/>
        <a:lstStyle/>
        <a:p>
          <a:r>
            <a:rPr lang="es-CO" sz="2000" b="0" i="0" dirty="0" smtClean="0"/>
            <a:t>Memoria RAM de 64 MB (recomendable 128 Mb en adelante)</a:t>
          </a:r>
          <a:endParaRPr lang="es-CO" sz="2000" dirty="0"/>
        </a:p>
      </dgm:t>
    </dgm:pt>
    <dgm:pt modelId="{1D424E3E-E975-4F21-BA08-F973CEE690C6}" type="parTrans" cxnId="{06FD4EB7-3698-4EBD-8841-F6111C3260D1}">
      <dgm:prSet/>
      <dgm:spPr/>
      <dgm:t>
        <a:bodyPr/>
        <a:lstStyle/>
        <a:p>
          <a:endParaRPr lang="es-CO"/>
        </a:p>
      </dgm:t>
    </dgm:pt>
    <dgm:pt modelId="{A3D220A0-DC02-45A9-9F55-81B74A9246CE}" type="sibTrans" cxnId="{06FD4EB7-3698-4EBD-8841-F6111C3260D1}">
      <dgm:prSet/>
      <dgm:spPr/>
      <dgm:t>
        <a:bodyPr/>
        <a:lstStyle/>
        <a:p>
          <a:endParaRPr lang="es-CO"/>
        </a:p>
      </dgm:t>
    </dgm:pt>
    <dgm:pt modelId="{5F9C8097-BE54-496B-8CEE-A55D58E789B2}">
      <dgm:prSet phldrT="[Texto]" custT="1"/>
      <dgm:spPr>
        <a:solidFill>
          <a:schemeClr val="accent1">
            <a:lumMod val="75000"/>
          </a:schemeClr>
        </a:solidFill>
      </dgm:spPr>
      <dgm:t>
        <a:bodyPr/>
        <a:lstStyle/>
        <a:p>
          <a:r>
            <a:rPr lang="es-CO" sz="2000" b="0" i="0" dirty="0" smtClean="0"/>
            <a:t>Conectividad al sistema Sabre Holdings</a:t>
          </a:r>
          <a:endParaRPr lang="es-CO" sz="2000" dirty="0"/>
        </a:p>
      </dgm:t>
    </dgm:pt>
    <dgm:pt modelId="{9527836D-DD16-4B60-83AB-DA5A59C82FF7}" type="parTrans" cxnId="{E4D7611F-4952-4274-AEA9-8A4E1449AF20}">
      <dgm:prSet/>
      <dgm:spPr/>
      <dgm:t>
        <a:bodyPr/>
        <a:lstStyle/>
        <a:p>
          <a:endParaRPr lang="es-CO"/>
        </a:p>
      </dgm:t>
    </dgm:pt>
    <dgm:pt modelId="{7E8ED4F8-AC9B-4CAF-B836-790F1035DE4F}" type="sibTrans" cxnId="{E4D7611F-4952-4274-AEA9-8A4E1449AF20}">
      <dgm:prSet/>
      <dgm:spPr/>
      <dgm:t>
        <a:bodyPr/>
        <a:lstStyle/>
        <a:p>
          <a:endParaRPr lang="es-CO"/>
        </a:p>
      </dgm:t>
    </dgm:pt>
    <dgm:pt modelId="{0C4B152D-8B37-486B-AF7D-DCE9CAD7D437}">
      <dgm:prSet phldrT="[Texto]" custT="1"/>
      <dgm:spPr>
        <a:solidFill>
          <a:srgbClr val="C00000"/>
        </a:solidFill>
      </dgm:spPr>
      <dgm:t>
        <a:bodyPr/>
        <a:lstStyle/>
        <a:p>
          <a:r>
            <a:rPr lang="es-CO" sz="2000" dirty="0" smtClean="0"/>
            <a:t>Sistema Operativo de Windows 2000 en adelante,</a:t>
          </a:r>
          <a:endParaRPr lang="es-CO" sz="2000" dirty="0"/>
        </a:p>
      </dgm:t>
    </dgm:pt>
    <dgm:pt modelId="{DD4A5FF5-89C5-4856-80E7-5B836FB77C1D}" type="parTrans" cxnId="{0B176E24-D897-4B16-9968-D8389B5C3AEB}">
      <dgm:prSet/>
      <dgm:spPr/>
      <dgm:t>
        <a:bodyPr/>
        <a:lstStyle/>
        <a:p>
          <a:endParaRPr lang="es-CO"/>
        </a:p>
      </dgm:t>
    </dgm:pt>
    <dgm:pt modelId="{2F63D4F0-B056-4A46-B6CE-F86B07013D38}" type="sibTrans" cxnId="{0B176E24-D897-4B16-9968-D8389B5C3AEB}">
      <dgm:prSet/>
      <dgm:spPr/>
      <dgm:t>
        <a:bodyPr/>
        <a:lstStyle/>
        <a:p>
          <a:endParaRPr lang="es-CO"/>
        </a:p>
      </dgm:t>
    </dgm:pt>
    <dgm:pt modelId="{5944DB65-8693-4521-9B4B-6C31823207CE}">
      <dgm:prSet phldrT="[Texto]" custT="1"/>
      <dgm:spPr>
        <a:solidFill>
          <a:schemeClr val="accent2">
            <a:lumMod val="75000"/>
          </a:schemeClr>
        </a:solidFill>
      </dgm:spPr>
      <dgm:t>
        <a:bodyPr/>
        <a:lstStyle/>
        <a:p>
          <a:r>
            <a:rPr lang="es-CO" sz="2000" b="0" i="0" dirty="0" smtClean="0"/>
            <a:t>100 MB de espacio libre en disco</a:t>
          </a:r>
          <a:r>
            <a:rPr lang="es-CO" sz="2000" dirty="0" smtClean="0"/>
            <a:t/>
          </a:r>
          <a:br>
            <a:rPr lang="es-CO" sz="2000" dirty="0" smtClean="0"/>
          </a:br>
          <a:endParaRPr lang="es-CO" sz="2000" dirty="0"/>
        </a:p>
      </dgm:t>
    </dgm:pt>
    <dgm:pt modelId="{01674ADE-CC57-4DA9-BED8-20514B5498F6}" type="parTrans" cxnId="{54880D63-258B-45F1-80B2-8A3A1595FC88}">
      <dgm:prSet/>
      <dgm:spPr/>
      <dgm:t>
        <a:bodyPr/>
        <a:lstStyle/>
        <a:p>
          <a:endParaRPr lang="es-CO"/>
        </a:p>
      </dgm:t>
    </dgm:pt>
    <dgm:pt modelId="{20C3A9E4-DF2C-4177-B759-210F137F01D8}" type="sibTrans" cxnId="{54880D63-258B-45F1-80B2-8A3A1595FC88}">
      <dgm:prSet/>
      <dgm:spPr/>
      <dgm:t>
        <a:bodyPr/>
        <a:lstStyle/>
        <a:p>
          <a:endParaRPr lang="es-CO"/>
        </a:p>
      </dgm:t>
    </dgm:pt>
    <dgm:pt modelId="{91822603-CB9A-4224-9248-25B10C71BD09}" type="pres">
      <dgm:prSet presAssocID="{4F2E7D42-E0AF-4EE0-927C-29E97DDB4C6A}" presName="diagram" presStyleCnt="0">
        <dgm:presLayoutVars>
          <dgm:dir/>
          <dgm:resizeHandles val="exact"/>
        </dgm:presLayoutVars>
      </dgm:prSet>
      <dgm:spPr/>
      <dgm:t>
        <a:bodyPr/>
        <a:lstStyle/>
        <a:p>
          <a:endParaRPr lang="es-CO"/>
        </a:p>
      </dgm:t>
    </dgm:pt>
    <dgm:pt modelId="{C23839EA-8388-4310-A9AA-E41D6DF50BB8}" type="pres">
      <dgm:prSet presAssocID="{80D38FD1-36D0-4034-A490-96FBB5C32803}" presName="node" presStyleLbl="node1" presStyleIdx="0" presStyleCnt="5">
        <dgm:presLayoutVars>
          <dgm:bulletEnabled val="1"/>
        </dgm:presLayoutVars>
      </dgm:prSet>
      <dgm:spPr/>
      <dgm:t>
        <a:bodyPr/>
        <a:lstStyle/>
        <a:p>
          <a:endParaRPr lang="es-CO"/>
        </a:p>
      </dgm:t>
    </dgm:pt>
    <dgm:pt modelId="{5B555543-DEC1-4A3A-95CF-BE8D7FA3D757}" type="pres">
      <dgm:prSet presAssocID="{3EC69D2C-6963-4572-B223-7C611A5BA29E}" presName="sibTrans" presStyleCnt="0"/>
      <dgm:spPr/>
    </dgm:pt>
    <dgm:pt modelId="{6F1A0420-5219-40D1-B6D4-19D232DBFEB7}" type="pres">
      <dgm:prSet presAssocID="{16B6092C-E1DB-41CC-BB5B-BEB355EF6066}" presName="node" presStyleLbl="node1" presStyleIdx="1" presStyleCnt="5">
        <dgm:presLayoutVars>
          <dgm:bulletEnabled val="1"/>
        </dgm:presLayoutVars>
      </dgm:prSet>
      <dgm:spPr/>
      <dgm:t>
        <a:bodyPr/>
        <a:lstStyle/>
        <a:p>
          <a:endParaRPr lang="es-CO"/>
        </a:p>
      </dgm:t>
    </dgm:pt>
    <dgm:pt modelId="{E588A1C9-AC18-4F13-A130-429BE0E4A7C7}" type="pres">
      <dgm:prSet presAssocID="{A3D220A0-DC02-45A9-9F55-81B74A9246CE}" presName="sibTrans" presStyleCnt="0"/>
      <dgm:spPr/>
    </dgm:pt>
    <dgm:pt modelId="{7E27D8C5-A9CE-417D-BB55-352A9791E73A}" type="pres">
      <dgm:prSet presAssocID="{5F9C8097-BE54-496B-8CEE-A55D58E789B2}" presName="node" presStyleLbl="node1" presStyleIdx="2" presStyleCnt="5">
        <dgm:presLayoutVars>
          <dgm:bulletEnabled val="1"/>
        </dgm:presLayoutVars>
      </dgm:prSet>
      <dgm:spPr/>
      <dgm:t>
        <a:bodyPr/>
        <a:lstStyle/>
        <a:p>
          <a:endParaRPr lang="es-CO"/>
        </a:p>
      </dgm:t>
    </dgm:pt>
    <dgm:pt modelId="{79331D8A-3027-4057-99A8-C3B704568C21}" type="pres">
      <dgm:prSet presAssocID="{7E8ED4F8-AC9B-4CAF-B836-790F1035DE4F}" presName="sibTrans" presStyleCnt="0"/>
      <dgm:spPr/>
    </dgm:pt>
    <dgm:pt modelId="{FAAC65F2-E39D-4F14-A932-2F22AFCBB92C}" type="pres">
      <dgm:prSet presAssocID="{0C4B152D-8B37-486B-AF7D-DCE9CAD7D437}" presName="node" presStyleLbl="node1" presStyleIdx="3" presStyleCnt="5">
        <dgm:presLayoutVars>
          <dgm:bulletEnabled val="1"/>
        </dgm:presLayoutVars>
      </dgm:prSet>
      <dgm:spPr/>
      <dgm:t>
        <a:bodyPr/>
        <a:lstStyle/>
        <a:p>
          <a:endParaRPr lang="es-CO"/>
        </a:p>
      </dgm:t>
    </dgm:pt>
    <dgm:pt modelId="{40762715-0816-4AB7-8FAA-39A1928889AF}" type="pres">
      <dgm:prSet presAssocID="{2F63D4F0-B056-4A46-B6CE-F86B07013D38}" presName="sibTrans" presStyleCnt="0"/>
      <dgm:spPr/>
    </dgm:pt>
    <dgm:pt modelId="{7C9B7269-2DC0-4218-9B51-30C44FCB2135}" type="pres">
      <dgm:prSet presAssocID="{5944DB65-8693-4521-9B4B-6C31823207CE}" presName="node" presStyleLbl="node1" presStyleIdx="4" presStyleCnt="5">
        <dgm:presLayoutVars>
          <dgm:bulletEnabled val="1"/>
        </dgm:presLayoutVars>
      </dgm:prSet>
      <dgm:spPr/>
      <dgm:t>
        <a:bodyPr/>
        <a:lstStyle/>
        <a:p>
          <a:endParaRPr lang="es-CO"/>
        </a:p>
      </dgm:t>
    </dgm:pt>
  </dgm:ptLst>
  <dgm:cxnLst>
    <dgm:cxn modelId="{E5F96864-7FDD-403B-A36A-4EF81CFF14C4}" type="presOf" srcId="{0C4B152D-8B37-486B-AF7D-DCE9CAD7D437}" destId="{FAAC65F2-E39D-4F14-A932-2F22AFCBB92C}" srcOrd="0" destOrd="0" presId="urn:microsoft.com/office/officeart/2005/8/layout/default"/>
    <dgm:cxn modelId="{06FD4EB7-3698-4EBD-8841-F6111C3260D1}" srcId="{4F2E7D42-E0AF-4EE0-927C-29E97DDB4C6A}" destId="{16B6092C-E1DB-41CC-BB5B-BEB355EF6066}" srcOrd="1" destOrd="0" parTransId="{1D424E3E-E975-4F21-BA08-F973CEE690C6}" sibTransId="{A3D220A0-DC02-45A9-9F55-81B74A9246CE}"/>
    <dgm:cxn modelId="{70F096AF-F702-4808-8406-79C85CA5BDBA}" type="presOf" srcId="{4F2E7D42-E0AF-4EE0-927C-29E97DDB4C6A}" destId="{91822603-CB9A-4224-9248-25B10C71BD09}" srcOrd="0" destOrd="0" presId="urn:microsoft.com/office/officeart/2005/8/layout/default"/>
    <dgm:cxn modelId="{54880D63-258B-45F1-80B2-8A3A1595FC88}" srcId="{4F2E7D42-E0AF-4EE0-927C-29E97DDB4C6A}" destId="{5944DB65-8693-4521-9B4B-6C31823207CE}" srcOrd="4" destOrd="0" parTransId="{01674ADE-CC57-4DA9-BED8-20514B5498F6}" sibTransId="{20C3A9E4-DF2C-4177-B759-210F137F01D8}"/>
    <dgm:cxn modelId="{62D51BAB-9211-406E-AD42-2EDF0C062222}" type="presOf" srcId="{80D38FD1-36D0-4034-A490-96FBB5C32803}" destId="{C23839EA-8388-4310-A9AA-E41D6DF50BB8}" srcOrd="0" destOrd="0" presId="urn:microsoft.com/office/officeart/2005/8/layout/default"/>
    <dgm:cxn modelId="{1E656785-2FBC-469F-995B-6E31573B850F}" type="presOf" srcId="{5F9C8097-BE54-496B-8CEE-A55D58E789B2}" destId="{7E27D8C5-A9CE-417D-BB55-352A9791E73A}" srcOrd="0" destOrd="0" presId="urn:microsoft.com/office/officeart/2005/8/layout/default"/>
    <dgm:cxn modelId="{0B176E24-D897-4B16-9968-D8389B5C3AEB}" srcId="{4F2E7D42-E0AF-4EE0-927C-29E97DDB4C6A}" destId="{0C4B152D-8B37-486B-AF7D-DCE9CAD7D437}" srcOrd="3" destOrd="0" parTransId="{DD4A5FF5-89C5-4856-80E7-5B836FB77C1D}" sibTransId="{2F63D4F0-B056-4A46-B6CE-F86B07013D38}"/>
    <dgm:cxn modelId="{D83E57F2-8F76-471A-BB36-EB2532654A06}" type="presOf" srcId="{5944DB65-8693-4521-9B4B-6C31823207CE}" destId="{7C9B7269-2DC0-4218-9B51-30C44FCB2135}" srcOrd="0" destOrd="0" presId="urn:microsoft.com/office/officeart/2005/8/layout/default"/>
    <dgm:cxn modelId="{92F87E1D-DF9B-4077-95AE-1BF2EE540B4E}" type="presOf" srcId="{16B6092C-E1DB-41CC-BB5B-BEB355EF6066}" destId="{6F1A0420-5219-40D1-B6D4-19D232DBFEB7}" srcOrd="0" destOrd="0" presId="urn:microsoft.com/office/officeart/2005/8/layout/default"/>
    <dgm:cxn modelId="{FAD418C4-EB10-4D3C-BE36-1869F36A2E18}" srcId="{4F2E7D42-E0AF-4EE0-927C-29E97DDB4C6A}" destId="{80D38FD1-36D0-4034-A490-96FBB5C32803}" srcOrd="0" destOrd="0" parTransId="{7F57F384-104E-479D-96AC-72786DF92C9D}" sibTransId="{3EC69D2C-6963-4572-B223-7C611A5BA29E}"/>
    <dgm:cxn modelId="{E4D7611F-4952-4274-AEA9-8A4E1449AF20}" srcId="{4F2E7D42-E0AF-4EE0-927C-29E97DDB4C6A}" destId="{5F9C8097-BE54-496B-8CEE-A55D58E789B2}" srcOrd="2" destOrd="0" parTransId="{9527836D-DD16-4B60-83AB-DA5A59C82FF7}" sibTransId="{7E8ED4F8-AC9B-4CAF-B836-790F1035DE4F}"/>
    <dgm:cxn modelId="{FB580166-1466-4C31-B445-BE6A81BFA199}" type="presParOf" srcId="{91822603-CB9A-4224-9248-25B10C71BD09}" destId="{C23839EA-8388-4310-A9AA-E41D6DF50BB8}" srcOrd="0" destOrd="0" presId="urn:microsoft.com/office/officeart/2005/8/layout/default"/>
    <dgm:cxn modelId="{4715A7D4-9A85-4FD4-9E53-799311507FBE}" type="presParOf" srcId="{91822603-CB9A-4224-9248-25B10C71BD09}" destId="{5B555543-DEC1-4A3A-95CF-BE8D7FA3D757}" srcOrd="1" destOrd="0" presId="urn:microsoft.com/office/officeart/2005/8/layout/default"/>
    <dgm:cxn modelId="{42A63707-40CE-4AE8-B6E6-81A6A7BA47F4}" type="presParOf" srcId="{91822603-CB9A-4224-9248-25B10C71BD09}" destId="{6F1A0420-5219-40D1-B6D4-19D232DBFEB7}" srcOrd="2" destOrd="0" presId="urn:microsoft.com/office/officeart/2005/8/layout/default"/>
    <dgm:cxn modelId="{A92B0AA3-ABAC-43DE-9CD0-F69E542BC486}" type="presParOf" srcId="{91822603-CB9A-4224-9248-25B10C71BD09}" destId="{E588A1C9-AC18-4F13-A130-429BE0E4A7C7}" srcOrd="3" destOrd="0" presId="urn:microsoft.com/office/officeart/2005/8/layout/default"/>
    <dgm:cxn modelId="{1B873CB3-4AB4-482A-8F0B-DF3684DF0EC1}" type="presParOf" srcId="{91822603-CB9A-4224-9248-25B10C71BD09}" destId="{7E27D8C5-A9CE-417D-BB55-352A9791E73A}" srcOrd="4" destOrd="0" presId="urn:microsoft.com/office/officeart/2005/8/layout/default"/>
    <dgm:cxn modelId="{1ED85F03-F76B-465C-9B24-F76008D33FFB}" type="presParOf" srcId="{91822603-CB9A-4224-9248-25B10C71BD09}" destId="{79331D8A-3027-4057-99A8-C3B704568C21}" srcOrd="5" destOrd="0" presId="urn:microsoft.com/office/officeart/2005/8/layout/default"/>
    <dgm:cxn modelId="{A114F7BD-5CB9-4689-9A7C-9645F48921D2}" type="presParOf" srcId="{91822603-CB9A-4224-9248-25B10C71BD09}" destId="{FAAC65F2-E39D-4F14-A932-2F22AFCBB92C}" srcOrd="6" destOrd="0" presId="urn:microsoft.com/office/officeart/2005/8/layout/default"/>
    <dgm:cxn modelId="{E74017E5-FDB6-4839-94E5-D89922E526F8}" type="presParOf" srcId="{91822603-CB9A-4224-9248-25B10C71BD09}" destId="{40762715-0816-4AB7-8FAA-39A1928889AF}" srcOrd="7" destOrd="0" presId="urn:microsoft.com/office/officeart/2005/8/layout/default"/>
    <dgm:cxn modelId="{39406796-D396-4400-A118-B9380C324FA7}" type="presParOf" srcId="{91822603-CB9A-4224-9248-25B10C71BD09}" destId="{7C9B7269-2DC0-4218-9B51-30C44FCB213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3FDA0A-ECCA-40F5-B1BD-5322CE3D69CE}"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CO"/>
        </a:p>
      </dgm:t>
    </dgm:pt>
    <dgm:pt modelId="{666BAC09-6354-4325-B3D2-4824A1D556DE}">
      <dgm:prSet phldrT="[Texto]" custT="1"/>
      <dgm:spPr/>
      <dgm:t>
        <a:bodyPr/>
        <a:lstStyle/>
        <a:p>
          <a:pPr algn="just"/>
          <a:r>
            <a:rPr lang="es-CO" sz="2200" b="0" i="0" dirty="0" smtClean="0"/>
            <a:t>Agente de Viajes CMS es un sistema de reservas en línea idealmente diseñada para operadores turísticos pequeños y medianos y proveedores Tour.</a:t>
          </a:r>
          <a:endParaRPr lang="es-CO" sz="2200" dirty="0"/>
        </a:p>
      </dgm:t>
    </dgm:pt>
    <dgm:pt modelId="{527B43C2-D3B5-40DD-A223-40EEA4C78906}" type="parTrans" cxnId="{6D7857CF-1D7F-4AA4-B092-0953ADEE9389}">
      <dgm:prSet/>
      <dgm:spPr/>
      <dgm:t>
        <a:bodyPr/>
        <a:lstStyle/>
        <a:p>
          <a:endParaRPr lang="es-CO"/>
        </a:p>
      </dgm:t>
    </dgm:pt>
    <dgm:pt modelId="{0BF44F24-BF6D-454F-867D-9D69BA00D31F}" type="sibTrans" cxnId="{6D7857CF-1D7F-4AA4-B092-0953ADEE9389}">
      <dgm:prSet/>
      <dgm:spPr/>
      <dgm:t>
        <a:bodyPr/>
        <a:lstStyle/>
        <a:p>
          <a:endParaRPr lang="es-CO"/>
        </a:p>
      </dgm:t>
    </dgm:pt>
    <dgm:pt modelId="{264BDD83-F9D3-4363-B4B2-0DC6A3BC3415}">
      <dgm:prSet phldrT="[Texto]" custT="1"/>
      <dgm:spPr/>
      <dgm:t>
        <a:bodyPr/>
        <a:lstStyle/>
        <a:p>
          <a:pPr algn="just"/>
          <a:r>
            <a:rPr lang="es-CO" sz="2200" b="0" i="0" dirty="0" smtClean="0"/>
            <a:t>Permite a los proveedores de la industria de viajes para vender y distribuir sus paquetes y servicios de viaje (transporte, vuelos, alojamiento, paquetes turísticos, cruceros, boletos para eventos, etc.) lo que permite fácilmente a los clientes realizar el pago y reservar en línea al instante sin salir de sus computadoras.</a:t>
          </a:r>
          <a:endParaRPr lang="es-CO" sz="2200" dirty="0"/>
        </a:p>
      </dgm:t>
    </dgm:pt>
    <dgm:pt modelId="{3089E319-1B9A-47EB-9B5C-8F37BB172607}" type="parTrans" cxnId="{3ABCF2B3-4F65-4595-BACA-CB6D4B95DFBF}">
      <dgm:prSet/>
      <dgm:spPr/>
      <dgm:t>
        <a:bodyPr/>
        <a:lstStyle/>
        <a:p>
          <a:endParaRPr lang="es-CO"/>
        </a:p>
      </dgm:t>
    </dgm:pt>
    <dgm:pt modelId="{7A82E0D7-3B08-40BE-8E17-EF655EA786B0}" type="sibTrans" cxnId="{3ABCF2B3-4F65-4595-BACA-CB6D4B95DFBF}">
      <dgm:prSet/>
      <dgm:spPr/>
      <dgm:t>
        <a:bodyPr/>
        <a:lstStyle/>
        <a:p>
          <a:endParaRPr lang="es-CO"/>
        </a:p>
      </dgm:t>
    </dgm:pt>
    <dgm:pt modelId="{A619EFE2-795F-4D11-B904-5B2769CD44A9}">
      <dgm:prSet phldrT="[Texto]" custT="1"/>
      <dgm:spPr/>
      <dgm:t>
        <a:bodyPr/>
        <a:lstStyle/>
        <a:p>
          <a:pPr algn="just"/>
          <a:r>
            <a:rPr lang="es-CO" sz="2200" b="0" i="0" dirty="0" smtClean="0"/>
            <a:t>Con Agente de Viajes CMS usted puede poner su negocio de viajes en Internet de manera efectiva y a un precio asequible. Dar fácilmente sus visitantes un rico contenido web desde su sitio web sin limitaciones en el servicio a la nueva información sobre el viaje. </a:t>
          </a:r>
          <a:endParaRPr lang="es-CO" sz="2200" dirty="0"/>
        </a:p>
      </dgm:t>
    </dgm:pt>
    <dgm:pt modelId="{66A4C770-D9EB-4687-ACCD-91E3C0FCC002}" type="parTrans" cxnId="{BC63E313-004C-466F-890F-FABE1FF9CFB1}">
      <dgm:prSet/>
      <dgm:spPr/>
      <dgm:t>
        <a:bodyPr/>
        <a:lstStyle/>
        <a:p>
          <a:endParaRPr lang="es-CO"/>
        </a:p>
      </dgm:t>
    </dgm:pt>
    <dgm:pt modelId="{69572884-23FC-43B3-BA0D-38C05FA122D1}" type="sibTrans" cxnId="{BC63E313-004C-466F-890F-FABE1FF9CFB1}">
      <dgm:prSet/>
      <dgm:spPr/>
      <dgm:t>
        <a:bodyPr/>
        <a:lstStyle/>
        <a:p>
          <a:endParaRPr lang="es-CO"/>
        </a:p>
      </dgm:t>
    </dgm:pt>
    <dgm:pt modelId="{0EA51223-74B2-42D8-AB1E-D12310292B31}" type="pres">
      <dgm:prSet presAssocID="{A13FDA0A-ECCA-40F5-B1BD-5322CE3D69CE}" presName="Name0" presStyleCnt="0">
        <dgm:presLayoutVars>
          <dgm:chMax val="7"/>
          <dgm:dir/>
          <dgm:animLvl val="lvl"/>
          <dgm:resizeHandles val="exact"/>
        </dgm:presLayoutVars>
      </dgm:prSet>
      <dgm:spPr/>
      <dgm:t>
        <a:bodyPr/>
        <a:lstStyle/>
        <a:p>
          <a:endParaRPr lang="es-CO"/>
        </a:p>
      </dgm:t>
    </dgm:pt>
    <dgm:pt modelId="{76B77E8C-D65F-457A-A307-63357C41B140}" type="pres">
      <dgm:prSet presAssocID="{666BAC09-6354-4325-B3D2-4824A1D556DE}" presName="circle1" presStyleLbl="node1" presStyleIdx="0" presStyleCnt="3"/>
      <dgm:spPr/>
    </dgm:pt>
    <dgm:pt modelId="{DC89D55E-52ED-43F8-9177-C0B6132CE9FF}" type="pres">
      <dgm:prSet presAssocID="{666BAC09-6354-4325-B3D2-4824A1D556DE}" presName="space" presStyleCnt="0"/>
      <dgm:spPr/>
    </dgm:pt>
    <dgm:pt modelId="{39E2F2D6-C052-4CEC-8F1F-AABC50DE66AC}" type="pres">
      <dgm:prSet presAssocID="{666BAC09-6354-4325-B3D2-4824A1D556DE}" presName="rect1" presStyleLbl="alignAcc1" presStyleIdx="0" presStyleCnt="3"/>
      <dgm:spPr/>
      <dgm:t>
        <a:bodyPr/>
        <a:lstStyle/>
        <a:p>
          <a:endParaRPr lang="es-CO"/>
        </a:p>
      </dgm:t>
    </dgm:pt>
    <dgm:pt modelId="{488F11AD-8845-4F7A-BB22-873F5A274C65}" type="pres">
      <dgm:prSet presAssocID="{264BDD83-F9D3-4363-B4B2-0DC6A3BC3415}" presName="vertSpace2" presStyleLbl="node1" presStyleIdx="0" presStyleCnt="3"/>
      <dgm:spPr/>
    </dgm:pt>
    <dgm:pt modelId="{702EEFAA-B950-4B73-843F-F0D837C4E11B}" type="pres">
      <dgm:prSet presAssocID="{264BDD83-F9D3-4363-B4B2-0DC6A3BC3415}" presName="circle2" presStyleLbl="node1" presStyleIdx="1" presStyleCnt="3"/>
      <dgm:spPr/>
    </dgm:pt>
    <dgm:pt modelId="{F156C7CA-009A-4847-A5D3-B9078E25E7CF}" type="pres">
      <dgm:prSet presAssocID="{264BDD83-F9D3-4363-B4B2-0DC6A3BC3415}" presName="rect2" presStyleLbl="alignAcc1" presStyleIdx="1" presStyleCnt="3"/>
      <dgm:spPr/>
      <dgm:t>
        <a:bodyPr/>
        <a:lstStyle/>
        <a:p>
          <a:endParaRPr lang="es-CO"/>
        </a:p>
      </dgm:t>
    </dgm:pt>
    <dgm:pt modelId="{107C630B-4CBE-4B7B-8384-F127DBDB430C}" type="pres">
      <dgm:prSet presAssocID="{A619EFE2-795F-4D11-B904-5B2769CD44A9}" presName="vertSpace3" presStyleLbl="node1" presStyleIdx="1" presStyleCnt="3"/>
      <dgm:spPr/>
    </dgm:pt>
    <dgm:pt modelId="{D9C03BA2-0BE7-468E-B00C-FB4536E0818E}" type="pres">
      <dgm:prSet presAssocID="{A619EFE2-795F-4D11-B904-5B2769CD44A9}" presName="circle3" presStyleLbl="node1" presStyleIdx="2" presStyleCnt="3"/>
      <dgm:spPr/>
    </dgm:pt>
    <dgm:pt modelId="{323FED74-7199-4A05-B338-A516C544ED50}" type="pres">
      <dgm:prSet presAssocID="{A619EFE2-795F-4D11-B904-5B2769CD44A9}" presName="rect3" presStyleLbl="alignAcc1" presStyleIdx="2" presStyleCnt="3"/>
      <dgm:spPr/>
      <dgm:t>
        <a:bodyPr/>
        <a:lstStyle/>
        <a:p>
          <a:endParaRPr lang="es-CO"/>
        </a:p>
      </dgm:t>
    </dgm:pt>
    <dgm:pt modelId="{C48F1C06-AE81-41F7-B7A6-406E0F41BB23}" type="pres">
      <dgm:prSet presAssocID="{666BAC09-6354-4325-B3D2-4824A1D556DE}" presName="rect1ParTxNoCh" presStyleLbl="alignAcc1" presStyleIdx="2" presStyleCnt="3">
        <dgm:presLayoutVars>
          <dgm:chMax val="1"/>
          <dgm:bulletEnabled val="1"/>
        </dgm:presLayoutVars>
      </dgm:prSet>
      <dgm:spPr/>
      <dgm:t>
        <a:bodyPr/>
        <a:lstStyle/>
        <a:p>
          <a:endParaRPr lang="es-CO"/>
        </a:p>
      </dgm:t>
    </dgm:pt>
    <dgm:pt modelId="{7FF95A8A-E7E2-4970-88A7-863D291FEEC8}" type="pres">
      <dgm:prSet presAssocID="{264BDD83-F9D3-4363-B4B2-0DC6A3BC3415}" presName="rect2ParTxNoCh" presStyleLbl="alignAcc1" presStyleIdx="2" presStyleCnt="3">
        <dgm:presLayoutVars>
          <dgm:chMax val="1"/>
          <dgm:bulletEnabled val="1"/>
        </dgm:presLayoutVars>
      </dgm:prSet>
      <dgm:spPr/>
      <dgm:t>
        <a:bodyPr/>
        <a:lstStyle/>
        <a:p>
          <a:endParaRPr lang="es-CO"/>
        </a:p>
      </dgm:t>
    </dgm:pt>
    <dgm:pt modelId="{F537C48D-3E8A-4BD6-B653-52D2F1F98BF5}" type="pres">
      <dgm:prSet presAssocID="{A619EFE2-795F-4D11-B904-5B2769CD44A9}" presName="rect3ParTxNoCh" presStyleLbl="alignAcc1" presStyleIdx="2" presStyleCnt="3">
        <dgm:presLayoutVars>
          <dgm:chMax val="1"/>
          <dgm:bulletEnabled val="1"/>
        </dgm:presLayoutVars>
      </dgm:prSet>
      <dgm:spPr/>
      <dgm:t>
        <a:bodyPr/>
        <a:lstStyle/>
        <a:p>
          <a:endParaRPr lang="es-CO"/>
        </a:p>
      </dgm:t>
    </dgm:pt>
  </dgm:ptLst>
  <dgm:cxnLst>
    <dgm:cxn modelId="{DB41F4B3-DA56-42A3-AB69-41D20E373403}" type="presOf" srcId="{264BDD83-F9D3-4363-B4B2-0DC6A3BC3415}" destId="{7FF95A8A-E7E2-4970-88A7-863D291FEEC8}" srcOrd="1" destOrd="0" presId="urn:microsoft.com/office/officeart/2005/8/layout/target3"/>
    <dgm:cxn modelId="{BC63E313-004C-466F-890F-FABE1FF9CFB1}" srcId="{A13FDA0A-ECCA-40F5-B1BD-5322CE3D69CE}" destId="{A619EFE2-795F-4D11-B904-5B2769CD44A9}" srcOrd="2" destOrd="0" parTransId="{66A4C770-D9EB-4687-ACCD-91E3C0FCC002}" sibTransId="{69572884-23FC-43B3-BA0D-38C05FA122D1}"/>
    <dgm:cxn modelId="{A04F37B7-C9B8-4B7F-B445-F1F2F27C60F7}" type="presOf" srcId="{666BAC09-6354-4325-B3D2-4824A1D556DE}" destId="{C48F1C06-AE81-41F7-B7A6-406E0F41BB23}" srcOrd="1" destOrd="0" presId="urn:microsoft.com/office/officeart/2005/8/layout/target3"/>
    <dgm:cxn modelId="{10B9779A-3ED9-46F5-9168-4756CA600890}" type="presOf" srcId="{A619EFE2-795F-4D11-B904-5B2769CD44A9}" destId="{F537C48D-3E8A-4BD6-B653-52D2F1F98BF5}" srcOrd="1" destOrd="0" presId="urn:microsoft.com/office/officeart/2005/8/layout/target3"/>
    <dgm:cxn modelId="{A1E41F71-2518-4AF2-8B11-FBF03E446F4A}" type="presOf" srcId="{A13FDA0A-ECCA-40F5-B1BD-5322CE3D69CE}" destId="{0EA51223-74B2-42D8-AB1E-D12310292B31}" srcOrd="0" destOrd="0" presId="urn:microsoft.com/office/officeart/2005/8/layout/target3"/>
    <dgm:cxn modelId="{8D228D04-AE66-4C36-8BD1-919E500DE23D}" type="presOf" srcId="{264BDD83-F9D3-4363-B4B2-0DC6A3BC3415}" destId="{F156C7CA-009A-4847-A5D3-B9078E25E7CF}" srcOrd="0" destOrd="0" presId="urn:microsoft.com/office/officeart/2005/8/layout/target3"/>
    <dgm:cxn modelId="{2238D091-08A5-44D6-AFF6-E3BDD121164A}" type="presOf" srcId="{666BAC09-6354-4325-B3D2-4824A1D556DE}" destId="{39E2F2D6-C052-4CEC-8F1F-AABC50DE66AC}" srcOrd="0" destOrd="0" presId="urn:microsoft.com/office/officeart/2005/8/layout/target3"/>
    <dgm:cxn modelId="{3ABCF2B3-4F65-4595-BACA-CB6D4B95DFBF}" srcId="{A13FDA0A-ECCA-40F5-B1BD-5322CE3D69CE}" destId="{264BDD83-F9D3-4363-B4B2-0DC6A3BC3415}" srcOrd="1" destOrd="0" parTransId="{3089E319-1B9A-47EB-9B5C-8F37BB172607}" sibTransId="{7A82E0D7-3B08-40BE-8E17-EF655EA786B0}"/>
    <dgm:cxn modelId="{6D7857CF-1D7F-4AA4-B092-0953ADEE9389}" srcId="{A13FDA0A-ECCA-40F5-B1BD-5322CE3D69CE}" destId="{666BAC09-6354-4325-B3D2-4824A1D556DE}" srcOrd="0" destOrd="0" parTransId="{527B43C2-D3B5-40DD-A223-40EEA4C78906}" sibTransId="{0BF44F24-BF6D-454F-867D-9D69BA00D31F}"/>
    <dgm:cxn modelId="{6AAFC8F4-78B7-40CE-B104-A7F7225573D4}" type="presOf" srcId="{A619EFE2-795F-4D11-B904-5B2769CD44A9}" destId="{323FED74-7199-4A05-B338-A516C544ED50}" srcOrd="0" destOrd="0" presId="urn:microsoft.com/office/officeart/2005/8/layout/target3"/>
    <dgm:cxn modelId="{CCF1623E-54CD-46E4-8DAD-49A04C2CE694}" type="presParOf" srcId="{0EA51223-74B2-42D8-AB1E-D12310292B31}" destId="{76B77E8C-D65F-457A-A307-63357C41B140}" srcOrd="0" destOrd="0" presId="urn:microsoft.com/office/officeart/2005/8/layout/target3"/>
    <dgm:cxn modelId="{CE6B512C-6321-49D1-91EA-FCC8C13A97A5}" type="presParOf" srcId="{0EA51223-74B2-42D8-AB1E-D12310292B31}" destId="{DC89D55E-52ED-43F8-9177-C0B6132CE9FF}" srcOrd="1" destOrd="0" presId="urn:microsoft.com/office/officeart/2005/8/layout/target3"/>
    <dgm:cxn modelId="{F3D23308-63F9-4FFD-A72F-C6C9065CCB3A}" type="presParOf" srcId="{0EA51223-74B2-42D8-AB1E-D12310292B31}" destId="{39E2F2D6-C052-4CEC-8F1F-AABC50DE66AC}" srcOrd="2" destOrd="0" presId="urn:microsoft.com/office/officeart/2005/8/layout/target3"/>
    <dgm:cxn modelId="{643DE3CD-0774-4ADD-A94E-924958E170E3}" type="presParOf" srcId="{0EA51223-74B2-42D8-AB1E-D12310292B31}" destId="{488F11AD-8845-4F7A-BB22-873F5A274C65}" srcOrd="3" destOrd="0" presId="urn:microsoft.com/office/officeart/2005/8/layout/target3"/>
    <dgm:cxn modelId="{65750BA6-3B97-4577-BD8D-DF11A5A5F024}" type="presParOf" srcId="{0EA51223-74B2-42D8-AB1E-D12310292B31}" destId="{702EEFAA-B950-4B73-843F-F0D837C4E11B}" srcOrd="4" destOrd="0" presId="urn:microsoft.com/office/officeart/2005/8/layout/target3"/>
    <dgm:cxn modelId="{8114D3C5-6096-4F4B-96FC-8A5DE46C6F34}" type="presParOf" srcId="{0EA51223-74B2-42D8-AB1E-D12310292B31}" destId="{F156C7CA-009A-4847-A5D3-B9078E25E7CF}" srcOrd="5" destOrd="0" presId="urn:microsoft.com/office/officeart/2005/8/layout/target3"/>
    <dgm:cxn modelId="{ECA2846A-121A-452F-8389-EA3A7ADE143A}" type="presParOf" srcId="{0EA51223-74B2-42D8-AB1E-D12310292B31}" destId="{107C630B-4CBE-4B7B-8384-F127DBDB430C}" srcOrd="6" destOrd="0" presId="urn:microsoft.com/office/officeart/2005/8/layout/target3"/>
    <dgm:cxn modelId="{E3B721A6-12E4-40DA-BBFC-8EE8B6D906BA}" type="presParOf" srcId="{0EA51223-74B2-42D8-AB1E-D12310292B31}" destId="{D9C03BA2-0BE7-468E-B00C-FB4536E0818E}" srcOrd="7" destOrd="0" presId="urn:microsoft.com/office/officeart/2005/8/layout/target3"/>
    <dgm:cxn modelId="{00CD89BB-900A-4EB8-8521-022889C8C670}" type="presParOf" srcId="{0EA51223-74B2-42D8-AB1E-D12310292B31}" destId="{323FED74-7199-4A05-B338-A516C544ED50}" srcOrd="8" destOrd="0" presId="urn:microsoft.com/office/officeart/2005/8/layout/target3"/>
    <dgm:cxn modelId="{FFF085B7-C65E-47E3-9904-FC2F801E3434}" type="presParOf" srcId="{0EA51223-74B2-42D8-AB1E-D12310292B31}" destId="{C48F1C06-AE81-41F7-B7A6-406E0F41BB23}" srcOrd="9" destOrd="0" presId="urn:microsoft.com/office/officeart/2005/8/layout/target3"/>
    <dgm:cxn modelId="{99E0A08A-BC81-429F-9BC7-114AD3C3FAD8}" type="presParOf" srcId="{0EA51223-74B2-42D8-AB1E-D12310292B31}" destId="{7FF95A8A-E7E2-4970-88A7-863D291FEEC8}" srcOrd="10" destOrd="0" presId="urn:microsoft.com/office/officeart/2005/8/layout/target3"/>
    <dgm:cxn modelId="{F3316DFE-6B42-4014-B209-A9AEA0299E95}" type="presParOf" srcId="{0EA51223-74B2-42D8-AB1E-D12310292B31}" destId="{F537C48D-3E8A-4BD6-B653-52D2F1F98BF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2A831-99C9-442C-AA5D-FA9796D226C2}">
      <dsp:nvSpPr>
        <dsp:cNvPr id="0" name=""/>
        <dsp:cNvSpPr/>
      </dsp:nvSpPr>
      <dsp:spPr>
        <a:xfrm>
          <a:off x="861596" y="0"/>
          <a:ext cx="9764761" cy="447695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E195E-D261-4609-B13E-1FED192AE511}">
      <dsp:nvSpPr>
        <dsp:cNvPr id="0" name=""/>
        <dsp:cNvSpPr/>
      </dsp:nvSpPr>
      <dsp:spPr>
        <a:xfrm>
          <a:off x="5749" y="1343087"/>
          <a:ext cx="2765411" cy="1790783"/>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CO" sz="1300" b="0" i="0" kern="1200" dirty="0" smtClean="0"/>
            <a:t>Sabre conecta a los viajeros y a los agentes por medio de innovadores productos y servicios para las agencias, empresas y viajeros.</a:t>
          </a:r>
          <a:endParaRPr lang="es-CO" sz="1300" kern="1200" dirty="0"/>
        </a:p>
      </dsp:txBody>
      <dsp:txXfrm>
        <a:off x="93168" y="1430506"/>
        <a:ext cx="2590573" cy="1615945"/>
      </dsp:txXfrm>
    </dsp:sp>
    <dsp:sp modelId="{4938C3D7-A7E0-4170-B345-621EAB96BF9D}">
      <dsp:nvSpPr>
        <dsp:cNvPr id="0" name=""/>
        <dsp:cNvSpPr/>
      </dsp:nvSpPr>
      <dsp:spPr>
        <a:xfrm>
          <a:off x="2909431" y="1343087"/>
          <a:ext cx="2765411" cy="1790783"/>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CO" sz="1300" b="0" i="0" kern="1200" dirty="0" smtClean="0"/>
            <a:t>Posee tecnología de punta para facilitar la distribución de los viajes, incluyendo reservaciones de vuelos, cuartos de hotel, renta de autos, cruceros, entre otros.</a:t>
          </a:r>
          <a:endParaRPr lang="es-CO" sz="1300" kern="1200" dirty="0"/>
        </a:p>
      </dsp:txBody>
      <dsp:txXfrm>
        <a:off x="2996850" y="1430506"/>
        <a:ext cx="2590573" cy="1615945"/>
      </dsp:txXfrm>
    </dsp:sp>
    <dsp:sp modelId="{8E80D977-96A4-4146-B53F-E656AF725F25}">
      <dsp:nvSpPr>
        <dsp:cNvPr id="0" name=""/>
        <dsp:cNvSpPr/>
      </dsp:nvSpPr>
      <dsp:spPr>
        <a:xfrm>
          <a:off x="5813112" y="1343087"/>
          <a:ext cx="2765411" cy="1790783"/>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CO" sz="1300" b="0" i="0" kern="1200" dirty="0" smtClean="0"/>
            <a:t>Las agencias de viajes conectadas al sistema Sabre, utilizan tecnologías Sabre en Internet y soluciones de búsqueda de tarifas bajas para crear nuevas oportunidades de ventas, para operar eficientemente y para mejorar el servicio al cliente.</a:t>
          </a:r>
          <a:endParaRPr lang="es-CO" sz="1300" kern="1200" dirty="0"/>
        </a:p>
      </dsp:txBody>
      <dsp:txXfrm>
        <a:off x="5900531" y="1430506"/>
        <a:ext cx="2590573" cy="1615945"/>
      </dsp:txXfrm>
    </dsp:sp>
    <dsp:sp modelId="{06B8BF3A-2B63-44C5-B4BA-ACAE5CBC5FF0}">
      <dsp:nvSpPr>
        <dsp:cNvPr id="0" name=""/>
        <dsp:cNvSpPr/>
      </dsp:nvSpPr>
      <dsp:spPr>
        <a:xfrm>
          <a:off x="8716794" y="1343087"/>
          <a:ext cx="2765411" cy="1790783"/>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CO" sz="1300" b="0" i="0" kern="1200" dirty="0" smtClean="0"/>
            <a:t>Entre las innovaciones de Sabre se encuentra Sabre Virtually There, sitio personalizado en Internet el cual automáticamente y minuto a minuto brinda a los viajeros detalles de su itinerario, así como información de sus destinos</a:t>
          </a:r>
          <a:endParaRPr lang="es-CO" sz="1300" b="0" i="0" kern="1200" dirty="0"/>
        </a:p>
      </dsp:txBody>
      <dsp:txXfrm>
        <a:off x="8804213" y="1430506"/>
        <a:ext cx="2590573" cy="1615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743BB-420F-43B9-99F4-2924F2370C1E}">
      <dsp:nvSpPr>
        <dsp:cNvPr id="0" name=""/>
        <dsp:cNvSpPr/>
      </dsp:nvSpPr>
      <dsp:spPr>
        <a:xfrm>
          <a:off x="0" y="816580"/>
          <a:ext cx="10515600"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2ACD1-2C3D-47B2-B003-3EC2C83F6715}">
      <dsp:nvSpPr>
        <dsp:cNvPr id="0" name=""/>
        <dsp:cNvSpPr/>
      </dsp:nvSpPr>
      <dsp:spPr>
        <a:xfrm>
          <a:off x="525780" y="90327"/>
          <a:ext cx="7360920" cy="932892"/>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CO" sz="1800" b="0" i="0" kern="1200" dirty="0" smtClean="0"/>
            <a:t>Provee información de servicio y soporte inmediato, las 24 horas del día, los 7 días de la semana.</a:t>
          </a:r>
          <a:endParaRPr lang="es-CO" sz="1800" kern="1200" dirty="0"/>
        </a:p>
      </dsp:txBody>
      <dsp:txXfrm>
        <a:off x="571320" y="135867"/>
        <a:ext cx="7269840" cy="841812"/>
      </dsp:txXfrm>
    </dsp:sp>
    <dsp:sp modelId="{568469B6-C808-4587-A219-309DE088E33F}">
      <dsp:nvSpPr>
        <dsp:cNvPr id="0" name=""/>
        <dsp:cNvSpPr/>
      </dsp:nvSpPr>
      <dsp:spPr>
        <a:xfrm>
          <a:off x="0" y="1859023"/>
          <a:ext cx="10515600"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F7DBB-DC2F-4FB6-ABCA-DFA2E4734EFD}">
      <dsp:nvSpPr>
        <dsp:cNvPr id="0" name=""/>
        <dsp:cNvSpPr/>
      </dsp:nvSpPr>
      <dsp:spPr>
        <a:xfrm>
          <a:off x="525780" y="1244980"/>
          <a:ext cx="7360920" cy="820683"/>
        </a:xfrm>
        <a:prstGeom prst="round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CO" sz="1800" b="0" i="0" kern="1200" dirty="0" smtClean="0"/>
            <a:t>Reduce costos de entrenamiento y tiempo fuera de la oficina con las clases online y materiales de referencia rápida.</a:t>
          </a:r>
          <a:endParaRPr lang="es-CO" sz="1800" kern="1200" dirty="0"/>
        </a:p>
      </dsp:txBody>
      <dsp:txXfrm>
        <a:off x="565842" y="1285042"/>
        <a:ext cx="7280796" cy="740559"/>
      </dsp:txXfrm>
    </dsp:sp>
    <dsp:sp modelId="{E3DFB85F-90C6-492F-871D-0B5B168F130F}">
      <dsp:nvSpPr>
        <dsp:cNvPr id="0" name=""/>
        <dsp:cNvSpPr/>
      </dsp:nvSpPr>
      <dsp:spPr>
        <a:xfrm>
          <a:off x="0" y="2970480"/>
          <a:ext cx="10515600"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32C01-008A-482C-AD6E-F2D2A953BF93}">
      <dsp:nvSpPr>
        <dsp:cNvPr id="0" name=""/>
        <dsp:cNvSpPr/>
      </dsp:nvSpPr>
      <dsp:spPr>
        <a:xfrm>
          <a:off x="525780" y="2287423"/>
          <a:ext cx="7360920" cy="889696"/>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CO" sz="1800" b="0" i="0" kern="1200" dirty="0" smtClean="0"/>
            <a:t>Le brinda acceso a diversas funciones de ayuda, fomentando la productividad y eficiencia de la agencia.</a:t>
          </a:r>
          <a:endParaRPr lang="es-CO" sz="1800" kern="1200" dirty="0"/>
        </a:p>
      </dsp:txBody>
      <dsp:txXfrm>
        <a:off x="569211" y="2330854"/>
        <a:ext cx="7274058" cy="802834"/>
      </dsp:txXfrm>
    </dsp:sp>
    <dsp:sp modelId="{EE9E025F-4215-4AC8-8C32-CA1731FA9B68}">
      <dsp:nvSpPr>
        <dsp:cNvPr id="0" name=""/>
        <dsp:cNvSpPr/>
      </dsp:nvSpPr>
      <dsp:spPr>
        <a:xfrm>
          <a:off x="0" y="3908210"/>
          <a:ext cx="10515600" cy="352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0FC5D-59A0-4375-8143-EB61C9CECBC9}">
      <dsp:nvSpPr>
        <dsp:cNvPr id="0" name=""/>
        <dsp:cNvSpPr/>
      </dsp:nvSpPr>
      <dsp:spPr>
        <a:xfrm>
          <a:off x="525780" y="3398880"/>
          <a:ext cx="7360920" cy="715970"/>
        </a:xfrm>
        <a:prstGeom prst="roundRect">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800100">
            <a:lnSpc>
              <a:spcPct val="90000"/>
            </a:lnSpc>
            <a:spcBef>
              <a:spcPct val="0"/>
            </a:spcBef>
            <a:spcAft>
              <a:spcPct val="35000"/>
            </a:spcAft>
          </a:pPr>
          <a:r>
            <a:rPr lang="es-CO" sz="1800" b="0" i="0" kern="1200" dirty="0" smtClean="0"/>
            <a:t>Amplía su alcance con las herramientas para promover sus servicios y ofertas de viajes para sus clientes.</a:t>
          </a:r>
          <a:endParaRPr lang="es-CO" sz="1800" kern="1200" dirty="0"/>
        </a:p>
      </dsp:txBody>
      <dsp:txXfrm>
        <a:off x="560731" y="3433831"/>
        <a:ext cx="7291018" cy="64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839EA-8388-4310-A9AA-E41D6DF50BB8}">
      <dsp:nvSpPr>
        <dsp:cNvPr id="0" name=""/>
        <dsp:cNvSpPr/>
      </dsp:nvSpPr>
      <dsp:spPr>
        <a:xfrm>
          <a:off x="0" y="39687"/>
          <a:ext cx="3286125" cy="1971675"/>
        </a:xfrm>
        <a:prstGeom prst="rect">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0" i="0" kern="1200" dirty="0" smtClean="0"/>
            <a:t>Procesador Pentium MMX 266Mhz ( recomendable Pentium II en adelante)</a:t>
          </a:r>
          <a:endParaRPr lang="es-CO" sz="2000" kern="1200" dirty="0"/>
        </a:p>
      </dsp:txBody>
      <dsp:txXfrm>
        <a:off x="0" y="39687"/>
        <a:ext cx="3286125" cy="1971675"/>
      </dsp:txXfrm>
    </dsp:sp>
    <dsp:sp modelId="{6F1A0420-5219-40D1-B6D4-19D232DBFEB7}">
      <dsp:nvSpPr>
        <dsp:cNvPr id="0" name=""/>
        <dsp:cNvSpPr/>
      </dsp:nvSpPr>
      <dsp:spPr>
        <a:xfrm>
          <a:off x="3614737" y="39687"/>
          <a:ext cx="3286125" cy="1971675"/>
        </a:xfrm>
        <a:prstGeom prst="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0" i="0" kern="1200" dirty="0" smtClean="0"/>
            <a:t>Memoria RAM de 64 MB (recomendable 128 Mb en adelante)</a:t>
          </a:r>
          <a:endParaRPr lang="es-CO" sz="2000" kern="1200" dirty="0"/>
        </a:p>
      </dsp:txBody>
      <dsp:txXfrm>
        <a:off x="3614737" y="39687"/>
        <a:ext cx="3286125" cy="1971675"/>
      </dsp:txXfrm>
    </dsp:sp>
    <dsp:sp modelId="{7E27D8C5-A9CE-417D-BB55-352A9791E73A}">
      <dsp:nvSpPr>
        <dsp:cNvPr id="0" name=""/>
        <dsp:cNvSpPr/>
      </dsp:nvSpPr>
      <dsp:spPr>
        <a:xfrm>
          <a:off x="7229475" y="39687"/>
          <a:ext cx="3286125" cy="1971675"/>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0" i="0" kern="1200" dirty="0" smtClean="0"/>
            <a:t>Conectividad al sistema Sabre Holdings</a:t>
          </a:r>
          <a:endParaRPr lang="es-CO" sz="2000" kern="1200" dirty="0"/>
        </a:p>
      </dsp:txBody>
      <dsp:txXfrm>
        <a:off x="7229475" y="39687"/>
        <a:ext cx="3286125" cy="1971675"/>
      </dsp:txXfrm>
    </dsp:sp>
    <dsp:sp modelId="{FAAC65F2-E39D-4F14-A932-2F22AFCBB92C}">
      <dsp:nvSpPr>
        <dsp:cNvPr id="0" name=""/>
        <dsp:cNvSpPr/>
      </dsp:nvSpPr>
      <dsp:spPr>
        <a:xfrm>
          <a:off x="1807368" y="2339975"/>
          <a:ext cx="3286125" cy="1971675"/>
        </a:xfrm>
        <a:prstGeom prst="rect">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t>Sistema Operativo de Windows 2000 en adelante,</a:t>
          </a:r>
          <a:endParaRPr lang="es-CO" sz="2000" kern="1200" dirty="0"/>
        </a:p>
      </dsp:txBody>
      <dsp:txXfrm>
        <a:off x="1807368" y="2339975"/>
        <a:ext cx="3286125" cy="1971675"/>
      </dsp:txXfrm>
    </dsp:sp>
    <dsp:sp modelId="{7C9B7269-2DC0-4218-9B51-30C44FCB2135}">
      <dsp:nvSpPr>
        <dsp:cNvPr id="0" name=""/>
        <dsp:cNvSpPr/>
      </dsp:nvSpPr>
      <dsp:spPr>
        <a:xfrm>
          <a:off x="5422106" y="2339975"/>
          <a:ext cx="3286125" cy="1971675"/>
        </a:xfrm>
        <a:prstGeom prst="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0" i="0" kern="1200" dirty="0" smtClean="0"/>
            <a:t>100 MB de espacio libre en disco</a:t>
          </a:r>
          <a:r>
            <a:rPr lang="es-CO" sz="2000" kern="1200" dirty="0" smtClean="0"/>
            <a:t/>
          </a:r>
          <a:br>
            <a:rPr lang="es-CO" sz="2000" kern="1200" dirty="0" smtClean="0"/>
          </a:br>
          <a:endParaRPr lang="es-CO" sz="2000" kern="1200" dirty="0"/>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77E8C-D65F-457A-A307-63357C41B140}">
      <dsp:nvSpPr>
        <dsp:cNvPr id="0" name=""/>
        <dsp:cNvSpPr/>
      </dsp:nvSpPr>
      <dsp:spPr>
        <a:xfrm>
          <a:off x="0" y="0"/>
          <a:ext cx="6143223" cy="6143223"/>
        </a:xfrm>
        <a:prstGeom prst="pie">
          <a:avLst>
            <a:gd name="adj1" fmla="val 5400000"/>
            <a:gd name="adj2" fmla="val 1620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2F2D6-C052-4CEC-8F1F-AABC50DE66AC}">
      <dsp:nvSpPr>
        <dsp:cNvPr id="0" name=""/>
        <dsp:cNvSpPr/>
      </dsp:nvSpPr>
      <dsp:spPr>
        <a:xfrm>
          <a:off x="3071611" y="0"/>
          <a:ext cx="8480737" cy="6143223"/>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CO" sz="2200" b="0" i="0" kern="1200" dirty="0" smtClean="0"/>
            <a:t>Agente de Viajes CMS es un sistema de reservas en línea idealmente diseñada para operadores turísticos pequeños y medianos y proveedores Tour.</a:t>
          </a:r>
          <a:endParaRPr lang="es-CO" sz="2200" kern="1200" dirty="0"/>
        </a:p>
      </dsp:txBody>
      <dsp:txXfrm>
        <a:off x="3071611" y="0"/>
        <a:ext cx="8480737" cy="1842970"/>
      </dsp:txXfrm>
    </dsp:sp>
    <dsp:sp modelId="{702EEFAA-B950-4B73-843F-F0D837C4E11B}">
      <dsp:nvSpPr>
        <dsp:cNvPr id="0" name=""/>
        <dsp:cNvSpPr/>
      </dsp:nvSpPr>
      <dsp:spPr>
        <a:xfrm>
          <a:off x="1075066" y="1842970"/>
          <a:ext cx="3993090" cy="3993090"/>
        </a:xfrm>
        <a:prstGeom prst="pie">
          <a:avLst>
            <a:gd name="adj1" fmla="val 5400000"/>
            <a:gd name="adj2" fmla="val 16200000"/>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6C7CA-009A-4847-A5D3-B9078E25E7CF}">
      <dsp:nvSpPr>
        <dsp:cNvPr id="0" name=""/>
        <dsp:cNvSpPr/>
      </dsp:nvSpPr>
      <dsp:spPr>
        <a:xfrm>
          <a:off x="3071611" y="1842970"/>
          <a:ext cx="8480737" cy="3993090"/>
        </a:xfrm>
        <a:prstGeom prst="rect">
          <a:avLst/>
        </a:prstGeom>
        <a:solidFill>
          <a:schemeClr val="lt1">
            <a:alpha val="90000"/>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CO" sz="2200" b="0" i="0" kern="1200" dirty="0" smtClean="0"/>
            <a:t>Permite a los proveedores de la industria de viajes para vender y distribuir sus paquetes y servicios de viaje (transporte, vuelos, alojamiento, paquetes turísticos, cruceros, boletos para eventos, etc.) lo que permite fácilmente a los clientes realizar el pago y reservar en línea al instante sin salir de sus computadoras.</a:t>
          </a:r>
          <a:endParaRPr lang="es-CO" sz="2200" kern="1200" dirty="0"/>
        </a:p>
      </dsp:txBody>
      <dsp:txXfrm>
        <a:off x="3071611" y="1842970"/>
        <a:ext cx="8480737" cy="1842964"/>
      </dsp:txXfrm>
    </dsp:sp>
    <dsp:sp modelId="{D9C03BA2-0BE7-468E-B00C-FB4536E0818E}">
      <dsp:nvSpPr>
        <dsp:cNvPr id="0" name=""/>
        <dsp:cNvSpPr/>
      </dsp:nvSpPr>
      <dsp:spPr>
        <a:xfrm>
          <a:off x="2150128" y="3685935"/>
          <a:ext cx="1842965" cy="1842965"/>
        </a:xfrm>
        <a:prstGeom prst="pie">
          <a:avLst>
            <a:gd name="adj1" fmla="val 5400000"/>
            <a:gd name="adj2" fmla="val 16200000"/>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FED74-7199-4A05-B338-A516C544ED50}">
      <dsp:nvSpPr>
        <dsp:cNvPr id="0" name=""/>
        <dsp:cNvSpPr/>
      </dsp:nvSpPr>
      <dsp:spPr>
        <a:xfrm>
          <a:off x="3071611" y="3685935"/>
          <a:ext cx="8480737" cy="1842965"/>
        </a:xfrm>
        <a:prstGeom prst="rect">
          <a:avLst/>
        </a:prstGeom>
        <a:solidFill>
          <a:schemeClr val="lt1">
            <a:alpha val="90000"/>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s-CO" sz="2200" b="0" i="0" kern="1200" dirty="0" smtClean="0"/>
            <a:t>Con Agente de Viajes CMS usted puede poner su negocio de viajes en Internet de manera efectiva y a un precio asequible. Dar fácilmente sus visitantes un rico contenido web desde su sitio web sin limitaciones en el servicio a la nueva información sobre el viaje. </a:t>
          </a:r>
          <a:endParaRPr lang="es-CO" sz="2200" kern="1200" dirty="0"/>
        </a:p>
      </dsp:txBody>
      <dsp:txXfrm>
        <a:off x="3071611" y="3685935"/>
        <a:ext cx="8480737" cy="18429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124133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304130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2768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2076315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747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382882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327931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424488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3575809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BF690A-CC2C-4D21-B714-738C48692A4F}" type="datetimeFigureOut">
              <a:rPr lang="es-CO" smtClean="0"/>
              <a:t>23/11/2015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221941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8BF690A-CC2C-4D21-B714-738C48692A4F}" type="datetimeFigureOut">
              <a:rPr lang="es-CO" smtClean="0"/>
              <a:t>23/11/2015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344635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8BF690A-CC2C-4D21-B714-738C48692A4F}" type="datetimeFigureOut">
              <a:rPr lang="es-CO" smtClean="0"/>
              <a:t>23/11/2015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277348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8BF690A-CC2C-4D21-B714-738C48692A4F}" type="datetimeFigureOut">
              <a:rPr lang="es-CO" smtClean="0"/>
              <a:t>23/11/2015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1363428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F690A-CC2C-4D21-B714-738C48692A4F}" type="datetimeFigureOut">
              <a:rPr lang="es-CO" smtClean="0"/>
              <a:t>23/11/2015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358948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BF690A-CC2C-4D21-B714-738C48692A4F}" type="datetimeFigureOut">
              <a:rPr lang="es-CO" smtClean="0"/>
              <a:t>23/11/2015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374309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BF690A-CC2C-4D21-B714-738C48692A4F}" type="datetimeFigureOut">
              <a:rPr lang="es-CO" smtClean="0"/>
              <a:t>23/11/2015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E388C45-96DA-4D96-BE96-D2EC927D2168}" type="slidenum">
              <a:rPr lang="es-CO" smtClean="0"/>
              <a:t>‹Nº›</a:t>
            </a:fld>
            <a:endParaRPr lang="es-CO"/>
          </a:p>
        </p:txBody>
      </p:sp>
    </p:spTree>
    <p:extLst>
      <p:ext uri="{BB962C8B-B14F-4D97-AF65-F5344CB8AC3E}">
        <p14:creationId xmlns:p14="http://schemas.microsoft.com/office/powerpoint/2010/main" val="2724976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BF690A-CC2C-4D21-B714-738C48692A4F}" type="datetimeFigureOut">
              <a:rPr lang="es-CO" smtClean="0"/>
              <a:t>23/11/2015</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388C45-96DA-4D96-BE96-D2EC927D2168}" type="slidenum">
              <a:rPr lang="es-CO" smtClean="0"/>
              <a:t>‹Nº›</a:t>
            </a:fld>
            <a:endParaRPr lang="es-CO"/>
          </a:p>
        </p:txBody>
      </p:sp>
    </p:spTree>
    <p:extLst>
      <p:ext uri="{BB962C8B-B14F-4D97-AF65-F5344CB8AC3E}">
        <p14:creationId xmlns:p14="http://schemas.microsoft.com/office/powerpoint/2010/main" val="3717308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tecsisa.com/es/productos/productores-energia-electrica/programacion-produccion.html" TargetMode="External"/><Relationship Id="rId2" Type="http://schemas.openxmlformats.org/officeDocument/2006/relationships/hyperlink" Target="http://www.tecsisa.com/es/productos/productores-energia-electrica/medida-cs.html" TargetMode="External"/><Relationship Id="rId1" Type="http://schemas.openxmlformats.org/officeDocument/2006/relationships/slideLayout" Target="../slideLayouts/slideLayout7.xml"/><Relationship Id="rId4" Type="http://schemas.openxmlformats.org/officeDocument/2006/relationships/hyperlink" Target="http://www.tecsisa.com/es/productos/productores-energia-electrica/liquidacion-facturacion.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24946" y="536545"/>
            <a:ext cx="7766936" cy="1161627"/>
          </a:xfrm>
        </p:spPr>
        <p:txBody>
          <a:bodyPr/>
          <a:lstStyle/>
          <a:p>
            <a:pPr algn="ctr"/>
            <a:r>
              <a:rPr lang="es-CO" dirty="0" smtClean="0"/>
              <a:t>SOFTWARES</a:t>
            </a:r>
            <a:endParaRPr lang="es-CO" dirty="0"/>
          </a:p>
        </p:txBody>
      </p:sp>
      <p:sp>
        <p:nvSpPr>
          <p:cNvPr id="3" name="Subtítulo 2"/>
          <p:cNvSpPr>
            <a:spLocks noGrp="1"/>
          </p:cNvSpPr>
          <p:nvPr>
            <p:ph type="subTitle" idx="1"/>
          </p:nvPr>
        </p:nvSpPr>
        <p:spPr>
          <a:xfrm>
            <a:off x="1507067" y="2638696"/>
            <a:ext cx="8002694" cy="4036423"/>
          </a:xfrm>
        </p:spPr>
        <p:txBody>
          <a:bodyPr>
            <a:normAutofit fontScale="92500" lnSpcReduction="10000"/>
          </a:bodyPr>
          <a:lstStyle/>
          <a:p>
            <a:pPr algn="ctr"/>
            <a:r>
              <a:rPr lang="es-CO" dirty="0" smtClean="0">
                <a:solidFill>
                  <a:schemeClr val="tx1"/>
                </a:solidFill>
              </a:rPr>
              <a:t>INTEGRANTES</a:t>
            </a:r>
          </a:p>
          <a:p>
            <a:pPr algn="ctr"/>
            <a:r>
              <a:rPr lang="es-CO" dirty="0" smtClean="0">
                <a:solidFill>
                  <a:schemeClr val="tx1"/>
                </a:solidFill>
              </a:rPr>
              <a:t>MILLER ANDRES GALINDO DUCUARA</a:t>
            </a:r>
          </a:p>
          <a:p>
            <a:pPr algn="ctr"/>
            <a:r>
              <a:rPr lang="es-CO" dirty="0" smtClean="0">
                <a:solidFill>
                  <a:schemeClr val="tx1"/>
                </a:solidFill>
              </a:rPr>
              <a:t>KARLA TATIANA OLAYA TORRES</a:t>
            </a:r>
          </a:p>
          <a:p>
            <a:pPr algn="ctr"/>
            <a:r>
              <a:rPr lang="es-CO" dirty="0" smtClean="0">
                <a:solidFill>
                  <a:schemeClr val="tx1"/>
                </a:solidFill>
              </a:rPr>
              <a:t>ROLDAN STEVEN POLANCO</a:t>
            </a:r>
          </a:p>
          <a:p>
            <a:pPr algn="ctr"/>
            <a:endParaRPr lang="es-CO" dirty="0">
              <a:solidFill>
                <a:schemeClr val="tx1"/>
              </a:solidFill>
            </a:endParaRPr>
          </a:p>
          <a:p>
            <a:pPr algn="ctr"/>
            <a:r>
              <a:rPr lang="es-CO" dirty="0" smtClean="0">
                <a:solidFill>
                  <a:schemeClr val="tx1"/>
                </a:solidFill>
              </a:rPr>
              <a:t>DOCENTE</a:t>
            </a:r>
          </a:p>
          <a:p>
            <a:pPr algn="ctr"/>
            <a:r>
              <a:rPr lang="es-CO" dirty="0" smtClean="0">
                <a:solidFill>
                  <a:schemeClr val="tx1"/>
                </a:solidFill>
              </a:rPr>
              <a:t>IRLESA SANCHEZ MEDINA</a:t>
            </a:r>
          </a:p>
          <a:p>
            <a:pPr algn="ctr"/>
            <a:endParaRPr lang="es-CO" dirty="0">
              <a:solidFill>
                <a:schemeClr val="tx1"/>
              </a:solidFill>
            </a:endParaRPr>
          </a:p>
          <a:p>
            <a:pPr algn="ctr"/>
            <a:r>
              <a:rPr lang="es-CO" dirty="0" smtClean="0">
                <a:solidFill>
                  <a:schemeClr val="tx1"/>
                </a:solidFill>
              </a:rPr>
              <a:t>UNIVERSIDAD COOPERATIVA DE COLOMBIA “UCC”</a:t>
            </a:r>
          </a:p>
          <a:p>
            <a:pPr algn="ctr"/>
            <a:r>
              <a:rPr lang="es-CO" dirty="0" smtClean="0">
                <a:solidFill>
                  <a:schemeClr val="tx1"/>
                </a:solidFill>
              </a:rPr>
              <a:t>NEIVA-HUILA</a:t>
            </a:r>
          </a:p>
          <a:p>
            <a:pPr algn="ctr"/>
            <a:r>
              <a:rPr lang="es-CO" dirty="0" smtClean="0">
                <a:solidFill>
                  <a:schemeClr val="tx1"/>
                </a:solidFill>
              </a:rPr>
              <a:t>2015</a:t>
            </a:r>
            <a:endParaRPr lang="es-CO" dirty="0">
              <a:solidFill>
                <a:schemeClr val="tx1"/>
              </a:solidFill>
            </a:endParaRPr>
          </a:p>
        </p:txBody>
      </p:sp>
    </p:spTree>
    <p:extLst>
      <p:ext uri="{BB962C8B-B14F-4D97-AF65-F5344CB8AC3E}">
        <p14:creationId xmlns:p14="http://schemas.microsoft.com/office/powerpoint/2010/main" val="145829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7116" y="713509"/>
            <a:ext cx="8596668" cy="1320800"/>
          </a:xfrm>
        </p:spPr>
        <p:txBody>
          <a:bodyPr/>
          <a:lstStyle/>
          <a:p>
            <a:pPr algn="ctr"/>
            <a:r>
              <a:rPr lang="es-CO" dirty="0" smtClean="0">
                <a:solidFill>
                  <a:schemeClr val="tx1"/>
                </a:solidFill>
              </a:rPr>
              <a:t>CONCLUSION</a:t>
            </a:r>
            <a:endParaRPr lang="es-CO" dirty="0">
              <a:solidFill>
                <a:schemeClr val="tx1"/>
              </a:solidFill>
            </a:endParaRPr>
          </a:p>
        </p:txBody>
      </p:sp>
      <p:sp>
        <p:nvSpPr>
          <p:cNvPr id="3" name="2 Marcador de contenido"/>
          <p:cNvSpPr>
            <a:spLocks noGrp="1"/>
          </p:cNvSpPr>
          <p:nvPr>
            <p:ph idx="1"/>
          </p:nvPr>
        </p:nvSpPr>
        <p:spPr>
          <a:xfrm>
            <a:off x="838200" y="1930399"/>
            <a:ext cx="9334500" cy="3774941"/>
          </a:xfrm>
        </p:spPr>
        <p:txBody>
          <a:bodyPr/>
          <a:lstStyle/>
          <a:p>
            <a:pPr marL="0" indent="0" algn="just">
              <a:buNone/>
            </a:pPr>
            <a:r>
              <a:rPr lang="es-CO" dirty="0">
                <a:solidFill>
                  <a:schemeClr val="tx1"/>
                </a:solidFill>
              </a:rPr>
              <a:t>SABRE es un software que opera la mayor red electrónica mundial para agentes de viaje y proveedores de servicios a viajeros</a:t>
            </a:r>
            <a:r>
              <a:rPr lang="es-CO" dirty="0" smtClean="0">
                <a:solidFill>
                  <a:schemeClr val="tx1"/>
                </a:solidFill>
              </a:rPr>
              <a:t>. Por </a:t>
            </a:r>
            <a:r>
              <a:rPr lang="es-CO" dirty="0">
                <a:solidFill>
                  <a:schemeClr val="tx1"/>
                </a:solidFill>
              </a:rPr>
              <a:t>medio de su novedoso sistema de reservas, conecta a 53.000 operadores turísticos con líneas aéreas, hoteles, alquiladoras de autos y líneas de cruceros, entre otros, es por eso que es considerado uno de los mejores software para agencias de </a:t>
            </a:r>
            <a:r>
              <a:rPr lang="es-CO" dirty="0" smtClean="0">
                <a:solidFill>
                  <a:schemeClr val="tx1"/>
                </a:solidFill>
              </a:rPr>
              <a:t>viajes</a:t>
            </a:r>
            <a:r>
              <a:rPr lang="es-CO" dirty="0">
                <a:solidFill>
                  <a:schemeClr val="tx1"/>
                </a:solidFill>
              </a:rPr>
              <a:t>, no solo por que es accesible si no por que es la </a:t>
            </a:r>
            <a:r>
              <a:rPr lang="es-CO" dirty="0" smtClean="0">
                <a:solidFill>
                  <a:schemeClr val="tx1"/>
                </a:solidFill>
              </a:rPr>
              <a:t>compañía líder </a:t>
            </a:r>
            <a:r>
              <a:rPr lang="es-CO" dirty="0">
                <a:solidFill>
                  <a:schemeClr val="tx1"/>
                </a:solidFill>
              </a:rPr>
              <a:t>en servicios tecnológicos para el sector turístico.</a:t>
            </a:r>
            <a:br>
              <a:rPr lang="es-CO" dirty="0">
                <a:solidFill>
                  <a:schemeClr val="tx1"/>
                </a:solidFill>
              </a:rPr>
            </a:br>
            <a:endParaRPr lang="es-CO" dirty="0">
              <a:solidFill>
                <a:schemeClr val="tx1"/>
              </a:solidFill>
            </a:endParaRPr>
          </a:p>
        </p:txBody>
      </p:sp>
    </p:spTree>
    <p:extLst>
      <p:ext uri="{BB962C8B-B14F-4D97-AF65-F5344CB8AC3E}">
        <p14:creationId xmlns:p14="http://schemas.microsoft.com/office/powerpoint/2010/main" val="584624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6879" y="609600"/>
            <a:ext cx="8596668" cy="1320800"/>
          </a:xfrm>
        </p:spPr>
        <p:txBody>
          <a:bodyPr/>
          <a:lstStyle/>
          <a:p>
            <a:pPr algn="ctr"/>
            <a:r>
              <a:rPr lang="es-CO" b="1" dirty="0" smtClean="0"/>
              <a:t>TRAVEL AGENT CMS</a:t>
            </a:r>
            <a:endParaRPr lang="es-CO" b="1"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280" y="2257107"/>
            <a:ext cx="10111735" cy="2920200"/>
          </a:xfrm>
        </p:spPr>
      </p:pic>
    </p:spTree>
    <p:extLst>
      <p:ext uri="{BB962C8B-B14F-4D97-AF65-F5344CB8AC3E}">
        <p14:creationId xmlns:p14="http://schemas.microsoft.com/office/powerpoint/2010/main" val="3740267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a:off x="772731" y="2498503"/>
            <a:ext cx="10895527" cy="3181082"/>
          </a:xfrm>
          <a:prstGeom prst="round2Diag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s-CO" sz="2400" dirty="0"/>
              <a:t>Es un programa específicamente diseñado para Agencias de Viaje y Operadores de Tour medianos y pequeños, que permite transformar todas las transacciones y recursos “offline” en recursos “online”, lo que inmediatamente le dará a tu negocio la oportunidad de ofrecer y vender productos turísticos a todos los usuarios de internet. </a:t>
            </a:r>
            <a:r>
              <a:rPr lang="es-CO" sz="2400" dirty="0" err="1"/>
              <a:t>Travel</a:t>
            </a:r>
            <a:r>
              <a:rPr lang="es-CO" sz="2400" dirty="0"/>
              <a:t> </a:t>
            </a:r>
            <a:r>
              <a:rPr lang="es-CO" sz="2400" dirty="0" err="1"/>
              <a:t>Agent</a:t>
            </a:r>
            <a:r>
              <a:rPr lang="es-CO" sz="2400" dirty="0"/>
              <a:t> CMS es un software para Operadores de Tours totalmente basado en la web, que cuenta con un sistema de Reservas Online, Módulo de Atención al Cliente y Módulo de Gestión de Facturas.</a:t>
            </a:r>
          </a:p>
        </p:txBody>
      </p:sp>
      <p:sp>
        <p:nvSpPr>
          <p:cNvPr id="2" name="1 Título"/>
          <p:cNvSpPr>
            <a:spLocks noGrp="1"/>
          </p:cNvSpPr>
          <p:nvPr>
            <p:ph type="title"/>
          </p:nvPr>
        </p:nvSpPr>
        <p:spPr>
          <a:xfrm>
            <a:off x="962694" y="365125"/>
            <a:ext cx="10515600" cy="1325563"/>
          </a:xfrm>
          <a:ln>
            <a:solidFill>
              <a:schemeClr val="accent1"/>
            </a:solidFill>
          </a:ln>
        </p:spPr>
        <p:txBody>
          <a:bodyPr/>
          <a:lstStyle/>
          <a:p>
            <a:pPr algn="ctr"/>
            <a:r>
              <a:rPr lang="es-CO" dirty="0" smtClean="0"/>
              <a:t>QUE ES TRAVEN AGENT CMS?</a:t>
            </a:r>
            <a:endParaRPr lang="es-CO" dirty="0"/>
          </a:p>
        </p:txBody>
      </p:sp>
    </p:spTree>
    <p:extLst>
      <p:ext uri="{BB962C8B-B14F-4D97-AF65-F5344CB8AC3E}">
        <p14:creationId xmlns:p14="http://schemas.microsoft.com/office/powerpoint/2010/main" val="295098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65697014"/>
              </p:ext>
            </p:extLst>
          </p:nvPr>
        </p:nvGraphicFramePr>
        <p:xfrm>
          <a:off x="218940" y="296214"/>
          <a:ext cx="11552349" cy="6143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144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0828" y="2818306"/>
            <a:ext cx="10378162" cy="707886"/>
          </a:xfrm>
          <a:prstGeom prst="rect">
            <a:avLst/>
          </a:prstGeom>
        </p:spPr>
        <p:txBody>
          <a:bodyPr wrap="none">
            <a:spAutoFit/>
          </a:bodyPr>
          <a:lstStyle/>
          <a:p>
            <a:r>
              <a:rPr lang="es-CO" sz="4000" b="1" dirty="0">
                <a:latin typeface="Algerian" panose="04020705040A02060702" pitchFamily="82" charset="0"/>
              </a:rPr>
              <a:t>SOFTWARES PARA EL SECTOR </a:t>
            </a:r>
            <a:r>
              <a:rPr lang="es-CO" sz="4000" b="1" dirty="0" smtClean="0">
                <a:latin typeface="Algerian" panose="04020705040A02060702" pitchFamily="82" charset="0"/>
              </a:rPr>
              <a:t>DE ENERGIA</a:t>
            </a:r>
            <a:endParaRPr lang="es-CO" sz="4000" dirty="0"/>
          </a:p>
        </p:txBody>
      </p:sp>
    </p:spTree>
    <p:extLst>
      <p:ext uri="{BB962C8B-B14F-4D97-AF65-F5344CB8AC3E}">
        <p14:creationId xmlns:p14="http://schemas.microsoft.com/office/powerpoint/2010/main" val="307532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05307" y="463639"/>
            <a:ext cx="10573555" cy="4678204"/>
          </a:xfrm>
          <a:prstGeom prst="rect">
            <a:avLst/>
          </a:prstGeom>
          <a:noFill/>
        </p:spPr>
        <p:txBody>
          <a:bodyPr wrap="square" rtlCol="0">
            <a:spAutoFit/>
          </a:bodyPr>
          <a:lstStyle/>
          <a:p>
            <a:pPr algn="ctr"/>
            <a:r>
              <a:rPr lang="es-CO" sz="2800" b="1" dirty="0" smtClean="0"/>
              <a:t>SOFTWARE </a:t>
            </a:r>
            <a:r>
              <a:rPr lang="es-CO" sz="2800" b="1" cap="all" dirty="0" smtClean="0"/>
              <a:t>EM SUITE</a:t>
            </a:r>
          </a:p>
          <a:p>
            <a:pPr marL="342900" indent="-342900">
              <a:buAutoNum type="arabicPeriod"/>
            </a:pPr>
            <a:endParaRPr lang="es-CO" b="1" cap="all" dirty="0"/>
          </a:p>
          <a:p>
            <a:endParaRPr lang="es-CO" b="1" cap="all" dirty="0" smtClean="0"/>
          </a:p>
          <a:p>
            <a:endParaRPr lang="es-CO" b="1" cap="all" dirty="0" smtClean="0"/>
          </a:p>
          <a:p>
            <a:endParaRPr lang="es-CO" b="1" cap="all" dirty="0" smtClean="0"/>
          </a:p>
          <a:p>
            <a:endParaRPr lang="es-CO" b="1" cap="all" dirty="0" smtClean="0"/>
          </a:p>
          <a:p>
            <a:endParaRPr lang="es-CO" b="1" cap="all" dirty="0"/>
          </a:p>
          <a:p>
            <a:endParaRPr lang="es-CO" b="1" cap="all" dirty="0" smtClean="0"/>
          </a:p>
          <a:p>
            <a:endParaRPr lang="es-CO" b="1" cap="all" dirty="0"/>
          </a:p>
          <a:p>
            <a:endParaRPr lang="es-CO" b="1" cap="all" dirty="0" smtClean="0"/>
          </a:p>
          <a:p>
            <a:endParaRPr lang="es-CO" b="1" cap="all" dirty="0"/>
          </a:p>
          <a:p>
            <a:r>
              <a:rPr lang="es-CO" cap="all" dirty="0"/>
              <a:t>SOFTWARE PARA PRODUCTORES DE ENERGÍA </a:t>
            </a:r>
            <a:r>
              <a:rPr lang="es-CO" cap="all" dirty="0" smtClean="0"/>
              <a:t>ELÉCTRICA:</a:t>
            </a:r>
          </a:p>
          <a:p>
            <a:endParaRPr lang="es-CO" cap="all" dirty="0"/>
          </a:p>
          <a:p>
            <a:r>
              <a:rPr lang="es-CO" dirty="0"/>
              <a:t>EM Suite es la solución de gestión para productores de energía eléctrica que permite incrementar </a:t>
            </a:r>
            <a:endParaRPr lang="es-CO" dirty="0" smtClean="0"/>
          </a:p>
          <a:p>
            <a:r>
              <a:rPr lang="es-CO" dirty="0" smtClean="0"/>
              <a:t>la </a:t>
            </a:r>
            <a:r>
              <a:rPr lang="es-CO" dirty="0"/>
              <a:t>eficiencia y reducir costes</a:t>
            </a:r>
          </a:p>
          <a:p>
            <a:endParaRPr lang="es-CO"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670" y="1683154"/>
            <a:ext cx="1506828" cy="1318475"/>
          </a:xfrm>
          <a:prstGeom prst="rect">
            <a:avLst/>
          </a:prstGeom>
        </p:spPr>
      </p:pic>
      <p:sp>
        <p:nvSpPr>
          <p:cNvPr id="8" name="Rectángulo 7"/>
          <p:cNvSpPr/>
          <p:nvPr/>
        </p:nvSpPr>
        <p:spPr>
          <a:xfrm>
            <a:off x="605307" y="5245931"/>
            <a:ext cx="6516710" cy="369332"/>
          </a:xfrm>
          <a:prstGeom prst="rect">
            <a:avLst/>
          </a:prstGeom>
        </p:spPr>
        <p:txBody>
          <a:bodyPr wrap="square">
            <a:spAutoFit/>
          </a:bodyPr>
          <a:lstStyle/>
          <a:p>
            <a:r>
              <a:rPr lang="es-CO" b="0" i="0" dirty="0" smtClean="0">
                <a:effectLst/>
              </a:rPr>
              <a:t>La empresa que ofrece el programa es </a:t>
            </a:r>
            <a:r>
              <a:rPr lang="es-CO" b="0" i="0" dirty="0" err="1" smtClean="0">
                <a:effectLst/>
              </a:rPr>
              <a:t>Tecsisa</a:t>
            </a:r>
            <a:r>
              <a:rPr lang="es-CO" b="0" i="0" dirty="0" smtClean="0">
                <a:effectLst/>
              </a:rPr>
              <a:t> 2015</a:t>
            </a:r>
            <a:endParaRPr lang="es-CO" dirty="0"/>
          </a:p>
        </p:txBody>
      </p:sp>
    </p:spTree>
    <p:extLst>
      <p:ext uri="{BB962C8B-B14F-4D97-AF65-F5344CB8AC3E}">
        <p14:creationId xmlns:p14="http://schemas.microsoft.com/office/powerpoint/2010/main" val="341303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5307" y="618153"/>
            <a:ext cx="9702476" cy="1477328"/>
          </a:xfrm>
          <a:prstGeom prst="rect">
            <a:avLst/>
          </a:prstGeom>
        </p:spPr>
        <p:txBody>
          <a:bodyPr wrap="square">
            <a:spAutoFit/>
          </a:bodyPr>
          <a:lstStyle/>
          <a:p>
            <a:r>
              <a:rPr lang="es-CO" b="1" i="0" cap="all" dirty="0" smtClean="0">
                <a:effectLst/>
              </a:rPr>
              <a:t>NECESIDAD</a:t>
            </a:r>
          </a:p>
          <a:p>
            <a:endParaRPr lang="es-CO" b="1" i="0" cap="all" dirty="0" smtClean="0">
              <a:effectLst/>
            </a:endParaRPr>
          </a:p>
          <a:p>
            <a:r>
              <a:rPr lang="es-CO" b="0" i="0" dirty="0" smtClean="0">
                <a:effectLst/>
              </a:rPr>
              <a:t>Los procesos relativos a la gestión de la medida y compra-venta de energía se apoyan en un gran número de herramientas distintas, que normalmente no trabajan de forma integrada. Esto incrementa las tareas manuales, los errores y los costes.</a:t>
            </a:r>
            <a:endParaRPr lang="es-CO" b="0" i="0" dirty="0">
              <a:effectLst/>
            </a:endParaRPr>
          </a:p>
        </p:txBody>
      </p:sp>
      <p:sp>
        <p:nvSpPr>
          <p:cNvPr id="3" name="Rectángulo 2"/>
          <p:cNvSpPr/>
          <p:nvPr/>
        </p:nvSpPr>
        <p:spPr>
          <a:xfrm>
            <a:off x="605305" y="3617167"/>
            <a:ext cx="9702477" cy="1754326"/>
          </a:xfrm>
          <a:prstGeom prst="rect">
            <a:avLst/>
          </a:prstGeom>
        </p:spPr>
        <p:txBody>
          <a:bodyPr wrap="square">
            <a:spAutoFit/>
          </a:bodyPr>
          <a:lstStyle/>
          <a:p>
            <a:r>
              <a:rPr lang="es-CO" b="1" i="0" cap="all" dirty="0" smtClean="0">
                <a:effectLst/>
                <a:latin typeface="Raleway"/>
              </a:rPr>
              <a:t>SOLUCIÓN</a:t>
            </a:r>
          </a:p>
          <a:p>
            <a:endParaRPr lang="es-CO" b="1" i="0" cap="all" dirty="0" smtClean="0">
              <a:effectLst/>
              <a:latin typeface="Raleway"/>
            </a:endParaRPr>
          </a:p>
          <a:p>
            <a:r>
              <a:rPr lang="es-CO" b="0" i="0" dirty="0" smtClean="0">
                <a:effectLst/>
                <a:latin typeface="Raleway"/>
              </a:rPr>
              <a:t>EM Suite permite integrar y automatizar en una única herramienta software los procesos de gestión de la energía, aportando eficiencia, ahorro de costes y permitiendo responder de forma ágil ante los cambios. Algunos de los clientes amortizan la inversión en menos de un año.</a:t>
            </a:r>
            <a:endParaRPr lang="es-CO" b="0" i="0" dirty="0">
              <a:effectLst/>
              <a:latin typeface="Raleway"/>
            </a:endParaRPr>
          </a:p>
        </p:txBody>
      </p:sp>
    </p:spTree>
    <p:extLst>
      <p:ext uri="{BB962C8B-B14F-4D97-AF65-F5344CB8AC3E}">
        <p14:creationId xmlns:p14="http://schemas.microsoft.com/office/powerpoint/2010/main" val="281298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37127" y="503683"/>
            <a:ext cx="10406129" cy="5539978"/>
          </a:xfrm>
          <a:prstGeom prst="rect">
            <a:avLst/>
          </a:prstGeom>
        </p:spPr>
        <p:txBody>
          <a:bodyPr wrap="square">
            <a:spAutoFit/>
          </a:bodyPr>
          <a:lstStyle/>
          <a:p>
            <a:pPr algn="ctr"/>
            <a:r>
              <a:rPr lang="es-CO" sz="2400" b="0" i="0" u="sng" cap="all" dirty="0" smtClean="0">
                <a:effectLst/>
              </a:rPr>
              <a:t>EM SUITE: MÓDULOS</a:t>
            </a:r>
          </a:p>
          <a:p>
            <a:pPr algn="ctr"/>
            <a:endParaRPr lang="es-CO" sz="2400" b="0" i="0" u="sng" cap="all" dirty="0" smtClean="0">
              <a:effectLst/>
            </a:endParaRPr>
          </a:p>
          <a:p>
            <a:pPr algn="ctr"/>
            <a:r>
              <a:rPr lang="es-CO" b="0" i="0" dirty="0" smtClean="0">
                <a:effectLst/>
              </a:rPr>
              <a:t>Consta de tres módulos funcionales que pueden ser adquiridos de forma conjunta o independiente.</a:t>
            </a:r>
          </a:p>
          <a:p>
            <a:pPr algn="ctr"/>
            <a:endParaRPr lang="es-CO" b="0" i="0" dirty="0" smtClean="0">
              <a:effectLst/>
            </a:endParaRPr>
          </a:p>
          <a:p>
            <a:r>
              <a:rPr lang="es-CO" b="1" i="0" u="none" strike="noStrike" cap="all" dirty="0" smtClean="0">
                <a:effectLst/>
                <a:hlinkClick r:id="rId2"/>
              </a:rPr>
              <a:t>MEDIDA Y CONCENTRADOR SECUNDARIO</a:t>
            </a:r>
            <a:endParaRPr lang="es-CO" b="1" i="0" u="none" strike="noStrike" cap="all" dirty="0" smtClean="0">
              <a:effectLst/>
            </a:endParaRPr>
          </a:p>
          <a:p>
            <a:endParaRPr lang="es-CO" b="1" i="0" cap="all" dirty="0" smtClean="0">
              <a:effectLst/>
            </a:endParaRPr>
          </a:p>
          <a:p>
            <a:r>
              <a:rPr lang="es-CO" b="0" i="0" dirty="0" smtClean="0">
                <a:effectLst/>
              </a:rPr>
              <a:t>Adquisición y gestión de la medida de producción eléctrica. Comunicación con REE y Compañías Distribuidoras.</a:t>
            </a:r>
          </a:p>
          <a:p>
            <a:endParaRPr lang="es-CO" b="0" i="0" dirty="0" smtClean="0">
              <a:effectLst/>
            </a:endParaRPr>
          </a:p>
          <a:p>
            <a:r>
              <a:rPr lang="es-CO" b="1" i="0" u="none" strike="noStrike" cap="all" dirty="0" smtClean="0">
                <a:effectLst/>
                <a:hlinkClick r:id="rId3"/>
              </a:rPr>
              <a:t>PROGRAMACIÓN DE LA PRODUCCIÓN</a:t>
            </a:r>
            <a:endParaRPr lang="es-CO" b="1" i="0" u="none" strike="noStrike" cap="all" dirty="0" smtClean="0">
              <a:effectLst/>
            </a:endParaRPr>
          </a:p>
          <a:p>
            <a:endParaRPr lang="es-CO" b="1" i="0" cap="all" dirty="0" smtClean="0">
              <a:effectLst/>
            </a:endParaRPr>
          </a:p>
          <a:p>
            <a:r>
              <a:rPr lang="es-CO" b="0" i="0" dirty="0" smtClean="0">
                <a:effectLst/>
              </a:rPr>
              <a:t>Programa final para elaboración de ofertas basado en predicciones meteorológicas e indisponibilidades y limitaciones programadas.</a:t>
            </a:r>
          </a:p>
          <a:p>
            <a:endParaRPr lang="es-CO" b="0" i="0" dirty="0" smtClean="0">
              <a:effectLst/>
            </a:endParaRPr>
          </a:p>
          <a:p>
            <a:r>
              <a:rPr lang="es-CO" b="1" i="0" u="none" strike="noStrike" cap="all" dirty="0" smtClean="0">
                <a:effectLst/>
                <a:hlinkClick r:id="rId4"/>
              </a:rPr>
              <a:t>LIQUIDACIONES Y FACTURACIÓN</a:t>
            </a:r>
            <a:endParaRPr lang="es-CO" b="1" i="0" u="none" strike="noStrike" cap="all" dirty="0" smtClean="0">
              <a:effectLst/>
            </a:endParaRPr>
          </a:p>
          <a:p>
            <a:endParaRPr lang="es-CO" b="1" i="0" cap="all" dirty="0" smtClean="0">
              <a:effectLst/>
            </a:endParaRPr>
          </a:p>
          <a:p>
            <a:r>
              <a:rPr lang="es-CO" b="0" i="0" dirty="0" smtClean="0">
                <a:effectLst/>
              </a:rPr>
              <a:t>Cálculo de liquidaciones (OMIE,REE, CNMC, Bilaterales y Coberturas), cierres mensuales y facturación</a:t>
            </a:r>
          </a:p>
          <a:p>
            <a:endParaRPr lang="es-CO" b="0" i="0" dirty="0">
              <a:effectLst/>
            </a:endParaRPr>
          </a:p>
        </p:txBody>
      </p:sp>
    </p:spTree>
    <p:extLst>
      <p:ext uri="{BB962C8B-B14F-4D97-AF65-F5344CB8AC3E}">
        <p14:creationId xmlns:p14="http://schemas.microsoft.com/office/powerpoint/2010/main" val="159897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5018" y="457200"/>
            <a:ext cx="10006446" cy="3354765"/>
          </a:xfrm>
          <a:prstGeom prst="rect">
            <a:avLst/>
          </a:prstGeom>
          <a:noFill/>
        </p:spPr>
        <p:txBody>
          <a:bodyPr wrap="square" rtlCol="0">
            <a:spAutoFit/>
          </a:bodyPr>
          <a:lstStyle/>
          <a:p>
            <a:pPr algn="ctr"/>
            <a:r>
              <a:rPr lang="es-CO" sz="3200" dirty="0" smtClean="0"/>
              <a:t>COSTO</a:t>
            </a:r>
          </a:p>
          <a:p>
            <a:endParaRPr lang="es-CO" dirty="0"/>
          </a:p>
          <a:p>
            <a:endParaRPr lang="es-CO" dirty="0" smtClean="0"/>
          </a:p>
          <a:p>
            <a:r>
              <a:rPr lang="es-CO" dirty="0" smtClean="0"/>
              <a:t>Tiene </a:t>
            </a:r>
            <a:r>
              <a:rPr lang="es-CO" dirty="0"/>
              <a:t>un costo de 3500 </a:t>
            </a:r>
            <a:r>
              <a:rPr lang="es-CO" dirty="0" smtClean="0"/>
              <a:t>US y sus requerimientos para su uso son: </a:t>
            </a:r>
          </a:p>
          <a:p>
            <a:endParaRPr lang="es-CO" dirty="0" smtClean="0"/>
          </a:p>
          <a:p>
            <a:pPr marL="285750" indent="-285750">
              <a:buFont typeface="Wingdings" panose="05000000000000000000" pitchFamily="2" charset="2"/>
              <a:buChar char="v"/>
            </a:pPr>
            <a:r>
              <a:rPr lang="es-CO" dirty="0"/>
              <a:t>P</a:t>
            </a:r>
            <a:r>
              <a:rPr lang="es-CO" dirty="0" smtClean="0"/>
              <a:t>rocesador </a:t>
            </a:r>
            <a:r>
              <a:rPr lang="es-CO" dirty="0"/>
              <a:t>Intel Pentium III 2 GHz </a:t>
            </a:r>
          </a:p>
          <a:p>
            <a:pPr marL="285750" indent="-285750">
              <a:buFont typeface="Wingdings" panose="05000000000000000000" pitchFamily="2" charset="2"/>
              <a:buChar char="v"/>
            </a:pPr>
            <a:r>
              <a:rPr lang="es-CO" dirty="0" smtClean="0"/>
              <a:t>Mínimo 1 </a:t>
            </a:r>
            <a:r>
              <a:rPr lang="es-CO" dirty="0"/>
              <a:t>GB de </a:t>
            </a:r>
            <a:r>
              <a:rPr lang="es-CO" dirty="0" smtClean="0"/>
              <a:t>RAM</a:t>
            </a:r>
          </a:p>
          <a:p>
            <a:pPr marL="285750" indent="-285750">
              <a:buFont typeface="Wingdings" panose="05000000000000000000" pitchFamily="2" charset="2"/>
              <a:buChar char="v"/>
            </a:pPr>
            <a:r>
              <a:rPr lang="es-CO" dirty="0"/>
              <a:t>F</a:t>
            </a:r>
            <a:r>
              <a:rPr lang="es-CO" dirty="0" smtClean="0"/>
              <a:t>uncionará </a:t>
            </a:r>
            <a:r>
              <a:rPr lang="es-CO" dirty="0"/>
              <a:t>en Windows XP, Vista o Windows 7</a:t>
            </a:r>
            <a:r>
              <a:rPr lang="es-CO" dirty="0" smtClean="0"/>
              <a:t> y versiones de Windows 8</a:t>
            </a:r>
          </a:p>
          <a:p>
            <a:pPr marL="285750" indent="-285750">
              <a:buFont typeface="Wingdings" panose="05000000000000000000" pitchFamily="2" charset="2"/>
              <a:buChar char="v"/>
            </a:pPr>
            <a:r>
              <a:rPr lang="es-CO" dirty="0"/>
              <a:t>R</a:t>
            </a:r>
            <a:r>
              <a:rPr lang="es-CO" dirty="0" smtClean="0"/>
              <a:t>equieren </a:t>
            </a:r>
            <a:r>
              <a:rPr lang="es-CO" dirty="0"/>
              <a:t>250 MB de espacio en disco duro para la </a:t>
            </a:r>
            <a:r>
              <a:rPr lang="es-CO" dirty="0" smtClean="0"/>
              <a:t>instalación</a:t>
            </a:r>
          </a:p>
          <a:p>
            <a:pPr marL="285750" indent="-285750">
              <a:buFont typeface="Wingdings" panose="05000000000000000000" pitchFamily="2" charset="2"/>
              <a:buChar char="v"/>
            </a:pPr>
            <a:r>
              <a:rPr lang="es-CO" dirty="0"/>
              <a:t>R</a:t>
            </a:r>
            <a:r>
              <a:rPr lang="es-CO" dirty="0" smtClean="0"/>
              <a:t>esolución </a:t>
            </a:r>
            <a:r>
              <a:rPr lang="es-CO" dirty="0"/>
              <a:t>de pantalla de 1024 por 768</a:t>
            </a:r>
            <a:endParaRPr lang="es-CO" dirty="0" smtClean="0"/>
          </a:p>
          <a:p>
            <a:pPr marL="285750" indent="-285750">
              <a:buFont typeface="Wingdings" panose="05000000000000000000" pitchFamily="2" charset="2"/>
              <a:buChar char="v"/>
            </a:pPr>
            <a:endParaRPr lang="es-CO" dirty="0"/>
          </a:p>
        </p:txBody>
      </p:sp>
    </p:spTree>
    <p:extLst>
      <p:ext uri="{BB962C8B-B14F-4D97-AF65-F5344CB8AC3E}">
        <p14:creationId xmlns:p14="http://schemas.microsoft.com/office/powerpoint/2010/main" val="387210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56042" y="506735"/>
            <a:ext cx="8113690" cy="830997"/>
          </a:xfrm>
          <a:prstGeom prst="rect">
            <a:avLst/>
          </a:prstGeom>
        </p:spPr>
        <p:txBody>
          <a:bodyPr wrap="square">
            <a:spAutoFit/>
          </a:bodyPr>
          <a:lstStyle/>
          <a:p>
            <a:pPr algn="ctr" fontAlgn="base"/>
            <a:r>
              <a:rPr lang="es-CO" sz="2400" b="1" i="0" dirty="0" smtClean="0">
                <a:effectLst/>
                <a:latin typeface="Arial" panose="020B0604020202020204" pitchFamily="34" charset="0"/>
              </a:rPr>
              <a:t>Software de gestión ERP apueste por la productividad y la eficiencia</a:t>
            </a:r>
            <a:endParaRPr lang="es-CO" sz="2400" b="1" i="0" dirty="0">
              <a:effectLst/>
              <a:latin typeface="Arial" panose="020B0604020202020204" pitchFamily="34" charset="0"/>
            </a:endParaRPr>
          </a:p>
        </p:txBody>
      </p:sp>
      <p:sp>
        <p:nvSpPr>
          <p:cNvPr id="3" name="Rectángulo 2"/>
          <p:cNvSpPr/>
          <p:nvPr/>
        </p:nvSpPr>
        <p:spPr>
          <a:xfrm>
            <a:off x="484422" y="2611119"/>
            <a:ext cx="10457644" cy="3693319"/>
          </a:xfrm>
          <a:prstGeom prst="rect">
            <a:avLst/>
          </a:prstGeom>
        </p:spPr>
        <p:txBody>
          <a:bodyPr wrap="square">
            <a:spAutoFit/>
          </a:bodyPr>
          <a:lstStyle/>
          <a:p>
            <a:pPr algn="just" fontAlgn="base"/>
            <a:r>
              <a:rPr lang="es-CO" b="0" i="0" dirty="0" smtClean="0">
                <a:effectLst/>
              </a:rPr>
              <a:t>La empresa que ofrece el programa es </a:t>
            </a:r>
            <a:r>
              <a:rPr lang="es-CO" b="0" i="0" dirty="0" err="1" smtClean="0">
                <a:effectLst/>
              </a:rPr>
              <a:t>Quonext</a:t>
            </a:r>
            <a:r>
              <a:rPr lang="es-CO" b="0" i="0" dirty="0" smtClean="0">
                <a:effectLst/>
              </a:rPr>
              <a:t>, desarrollo un nuevo </a:t>
            </a:r>
            <a:r>
              <a:rPr lang="es-CO" b="1" i="0" dirty="0" smtClean="0">
                <a:effectLst/>
              </a:rPr>
              <a:t>software de gestión ERP para las empresas del sector energético</a:t>
            </a:r>
            <a:r>
              <a:rPr lang="es-CO" b="0" i="0" dirty="0" smtClean="0">
                <a:effectLst/>
              </a:rPr>
              <a:t> (petróleo, gas, agua, energías renovables, minería y electricidad), que les ayuda a optimizar sus procesos basado en Microsoft Dynamics NAV (Navision) y AX (Axapta).</a:t>
            </a:r>
          </a:p>
          <a:p>
            <a:pPr algn="just" fontAlgn="base"/>
            <a:endParaRPr lang="es-CO" b="0" i="0" dirty="0" smtClean="0">
              <a:effectLst/>
            </a:endParaRPr>
          </a:p>
          <a:p>
            <a:pPr algn="just" fontAlgn="base"/>
            <a:r>
              <a:rPr lang="es-CO" b="0" i="0" dirty="0" smtClean="0">
                <a:effectLst/>
              </a:rPr>
              <a:t>Esta solución de gestión para empresas del sector energético integra toda la información del área financiera, de producción, ventas y marketing, gestión de proyecto y servicios para que puedan mantener los compromisos adquiridos con los consumidores, responder con rapidez a sus demandas y cambios, y sacar partido de las nuevas oportunidades de negocio.</a:t>
            </a:r>
          </a:p>
          <a:p>
            <a:pPr algn="just" fontAlgn="base"/>
            <a:r>
              <a:rPr lang="es-CO" b="0" i="0" dirty="0" smtClean="0">
                <a:effectLst/>
              </a:rPr>
              <a:t>Este sistema y software de gestión ERP permite que las empresas que operan en este sector tan complejo, como es el energético, simplifiquen las operaciones que aportan menos valor añadido, controlen los procesos de su negocio, reduzcan costes y den respuesta a los constantes retos y cambios a los que se enfrentan diariamente. </a:t>
            </a:r>
            <a:endParaRPr lang="es-CO" b="0" i="0" dirty="0">
              <a:effectLst/>
            </a:endParaRPr>
          </a:p>
        </p:txBody>
      </p:sp>
      <p:pic>
        <p:nvPicPr>
          <p:cNvPr id="3074" name="Picture 2" descr="Quon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09" y="1517073"/>
            <a:ext cx="2983633" cy="73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07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554" y="2780207"/>
            <a:ext cx="11921543" cy="3408385"/>
          </a:xfrm>
        </p:spPr>
        <p:txBody>
          <a:bodyPr>
            <a:normAutofit/>
          </a:bodyPr>
          <a:lstStyle/>
          <a:p>
            <a:pPr algn="ctr"/>
            <a:r>
              <a:rPr lang="es-CO" sz="5400" b="1" dirty="0" smtClean="0">
                <a:solidFill>
                  <a:schemeClr val="tx1"/>
                </a:solidFill>
                <a:latin typeface="Algerian" panose="04020705040A02060702" pitchFamily="82" charset="0"/>
              </a:rPr>
              <a:t>SOFTWARES PARA EL SECTOR TURISTICO</a:t>
            </a:r>
            <a:endParaRPr lang="es-CO" sz="5400" b="1" dirty="0">
              <a:solidFill>
                <a:schemeClr val="tx1"/>
              </a:solidFill>
              <a:latin typeface="Algerian" panose="04020705040A02060702" pitchFamily="82" charset="0"/>
            </a:endParaRPr>
          </a:p>
        </p:txBody>
      </p:sp>
    </p:spTree>
    <p:extLst>
      <p:ext uri="{BB962C8B-B14F-4D97-AF65-F5344CB8AC3E}">
        <p14:creationId xmlns:p14="http://schemas.microsoft.com/office/powerpoint/2010/main" val="673092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948742" y="661605"/>
            <a:ext cx="9676327" cy="2585323"/>
          </a:xfrm>
          <a:prstGeom prst="rect">
            <a:avLst/>
          </a:prstGeom>
        </p:spPr>
        <p:txBody>
          <a:bodyPr wrap="square">
            <a:spAutoFit/>
          </a:bodyPr>
          <a:lstStyle/>
          <a:p>
            <a:r>
              <a:rPr lang="es-CO" dirty="0" smtClean="0"/>
              <a:t>Funcionalidades del software de gestión ERP para empresas del sector energético</a:t>
            </a:r>
          </a:p>
          <a:p>
            <a:r>
              <a:rPr lang="es-CO" dirty="0" smtClean="0"/>
              <a:t> </a:t>
            </a:r>
          </a:p>
          <a:p>
            <a:pPr marL="285750" indent="-285750">
              <a:buFont typeface="Wingdings" panose="05000000000000000000" pitchFamily="2" charset="2"/>
              <a:buChar char="v"/>
            </a:pPr>
            <a:r>
              <a:rPr lang="es-CO" dirty="0" smtClean="0"/>
              <a:t> Finanzas</a:t>
            </a:r>
          </a:p>
          <a:p>
            <a:pPr marL="285750" indent="-285750">
              <a:buFont typeface="Wingdings" panose="05000000000000000000" pitchFamily="2" charset="2"/>
              <a:buChar char="v"/>
            </a:pPr>
            <a:r>
              <a:rPr lang="es-CO" dirty="0" smtClean="0"/>
              <a:t>​ Gestión de proyectos</a:t>
            </a:r>
          </a:p>
          <a:p>
            <a:pPr marL="285750" indent="-285750">
              <a:buFont typeface="Wingdings" panose="05000000000000000000" pitchFamily="2" charset="2"/>
              <a:buChar char="v"/>
            </a:pPr>
            <a:r>
              <a:rPr lang="es-CO" dirty="0" smtClean="0"/>
              <a:t>​ Gestión de servicios</a:t>
            </a:r>
          </a:p>
          <a:p>
            <a:pPr marL="285750" indent="-285750">
              <a:buFont typeface="Wingdings" panose="05000000000000000000" pitchFamily="2" charset="2"/>
              <a:buChar char="v"/>
            </a:pPr>
            <a:r>
              <a:rPr lang="es-CO" dirty="0" smtClean="0"/>
              <a:t>​ Análisis y gestión de costes</a:t>
            </a:r>
          </a:p>
          <a:p>
            <a:pPr marL="285750" indent="-285750">
              <a:buFont typeface="Wingdings" panose="05000000000000000000" pitchFamily="2" charset="2"/>
              <a:buChar char="v"/>
            </a:pPr>
            <a:r>
              <a:rPr lang="es-CO" dirty="0" smtClean="0"/>
              <a:t> Gestión de la producción</a:t>
            </a:r>
          </a:p>
          <a:p>
            <a:pPr marL="285750" indent="-285750">
              <a:buFont typeface="Wingdings" panose="05000000000000000000" pitchFamily="2" charset="2"/>
              <a:buChar char="v"/>
            </a:pPr>
            <a:r>
              <a:rPr lang="es-CO" dirty="0" smtClean="0"/>
              <a:t>​ CRM</a:t>
            </a:r>
          </a:p>
          <a:p>
            <a:pPr marL="285750" indent="-285750">
              <a:buFont typeface="Wingdings" panose="05000000000000000000" pitchFamily="2" charset="2"/>
              <a:buChar char="v"/>
            </a:pPr>
            <a:r>
              <a:rPr lang="es-CO" dirty="0" smtClean="0"/>
              <a:t>​ Gestión de la cadena de suministro</a:t>
            </a:r>
            <a:endParaRPr lang="es-CO" dirty="0"/>
          </a:p>
        </p:txBody>
      </p:sp>
    </p:spTree>
    <p:extLst>
      <p:ext uri="{BB962C8B-B14F-4D97-AF65-F5344CB8AC3E}">
        <p14:creationId xmlns:p14="http://schemas.microsoft.com/office/powerpoint/2010/main" val="32936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7730" y="744390"/>
            <a:ext cx="10522039" cy="5355312"/>
          </a:xfrm>
          <a:prstGeom prst="rect">
            <a:avLst/>
          </a:prstGeom>
        </p:spPr>
        <p:txBody>
          <a:bodyPr wrap="square">
            <a:spAutoFit/>
          </a:bodyPr>
          <a:lstStyle/>
          <a:p>
            <a:pPr algn="just" fontAlgn="base"/>
            <a:r>
              <a:rPr lang="es-CO" b="1" i="0" dirty="0" smtClean="0">
                <a:effectLst/>
              </a:rPr>
              <a:t>Beneficios del software de gestión ERP para empresas del sector energía</a:t>
            </a:r>
          </a:p>
          <a:p>
            <a:pPr algn="just" fontAlgn="base"/>
            <a:endParaRPr lang="es-CO" b="1" i="0" dirty="0" smtClean="0">
              <a:effectLst/>
            </a:endParaRPr>
          </a:p>
          <a:p>
            <a:pPr algn="just" fontAlgn="base"/>
            <a:r>
              <a:rPr lang="es-CO" b="0" i="0" dirty="0" smtClean="0">
                <a:effectLst/>
              </a:rPr>
              <a:t>Entre los principales beneficios que ofrece el programa y software de gestión ERP para empresas del sector energético destacan los siguientes:</a:t>
            </a:r>
          </a:p>
          <a:p>
            <a:pPr algn="just" fontAlgn="base">
              <a:buFont typeface="Arial" panose="020B0604020202020204" pitchFamily="34" charset="0"/>
              <a:buChar char="•"/>
            </a:pPr>
            <a:r>
              <a:rPr lang="es-CO" b="0" i="0" dirty="0" smtClean="0">
                <a:effectLst/>
              </a:rPr>
              <a:t>Facilita el flujo de materiales en toda la cadena de suministro con sus capacidades multiubicación</a:t>
            </a:r>
          </a:p>
          <a:p>
            <a:pPr algn="just" fontAlgn="base">
              <a:buFont typeface="Arial" panose="020B0604020202020204" pitchFamily="34" charset="0"/>
              <a:buChar char="•"/>
            </a:pPr>
            <a:r>
              <a:rPr lang="es-CO" b="0" i="0" dirty="0" smtClean="0">
                <a:effectLst/>
              </a:rPr>
              <a:t>Permite desarrollar planes realistas de acuerdo a la capacidad de recaudación</a:t>
            </a:r>
          </a:p>
          <a:p>
            <a:pPr algn="just" fontAlgn="base">
              <a:buFont typeface="Arial" panose="020B0604020202020204" pitchFamily="34" charset="0"/>
              <a:buChar char="•"/>
            </a:pPr>
            <a:r>
              <a:rPr lang="es-CO" b="0" i="0" dirty="0" smtClean="0">
                <a:effectLst/>
              </a:rPr>
              <a:t>Permite cambiar simultáneamente los materiales, costes y operaciones</a:t>
            </a:r>
          </a:p>
          <a:p>
            <a:pPr algn="just" fontAlgn="base">
              <a:buFont typeface="Arial" panose="020B0604020202020204" pitchFamily="34" charset="0"/>
              <a:buChar char="•"/>
            </a:pPr>
            <a:r>
              <a:rPr lang="es-CO" b="0" i="0" dirty="0" smtClean="0">
                <a:effectLst/>
              </a:rPr>
              <a:t>Analiza y compara las previsiones de demanda y las reales</a:t>
            </a:r>
          </a:p>
          <a:p>
            <a:pPr algn="just" fontAlgn="base">
              <a:buFont typeface="Arial" panose="020B0604020202020204" pitchFamily="34" charset="0"/>
              <a:buChar char="•"/>
            </a:pPr>
            <a:r>
              <a:rPr lang="es-CO" b="0" i="0" dirty="0" smtClean="0">
                <a:effectLst/>
              </a:rPr>
              <a:t>Reduce los riesgos de sus operaciones a través de los informes y análisis estadísticos que elabora el sistema</a:t>
            </a:r>
          </a:p>
          <a:p>
            <a:pPr algn="just" fontAlgn="base">
              <a:buFont typeface="Arial" panose="020B0604020202020204" pitchFamily="34" charset="0"/>
              <a:buChar char="•"/>
            </a:pPr>
            <a:r>
              <a:rPr lang="es-CO" b="0" i="0" dirty="0" smtClean="0">
                <a:effectLst/>
              </a:rPr>
              <a:t>Controla la demanda y le permite anticiparse a ella, a través de sistemas estadísticos que le permiten saber más sobre las horas pico y las horas valle </a:t>
            </a:r>
          </a:p>
          <a:p>
            <a:pPr algn="just" fontAlgn="base">
              <a:buFont typeface="Arial" panose="020B0604020202020204" pitchFamily="34" charset="0"/>
              <a:buChar char="•"/>
            </a:pPr>
            <a:r>
              <a:rPr lang="es-CO" b="0" i="0" dirty="0" smtClean="0">
                <a:effectLst/>
              </a:rPr>
              <a:t>Emite avisos para que pueda tomar las medidas necesarias y las decisiones con fundamentos</a:t>
            </a:r>
          </a:p>
          <a:p>
            <a:pPr algn="just" fontAlgn="base">
              <a:buFont typeface="Arial" panose="020B0604020202020204" pitchFamily="34" charset="0"/>
              <a:buChar char="•"/>
            </a:pPr>
            <a:r>
              <a:rPr lang="es-CO" b="0" i="0" dirty="0" smtClean="0">
                <a:effectLst/>
              </a:rPr>
              <a:t>Planifica y ejecuta proyectos simples o complejos que requieren fases multiniveles, así como presupuesto estricto</a:t>
            </a:r>
          </a:p>
          <a:p>
            <a:pPr algn="just" fontAlgn="base">
              <a:buFont typeface="Arial" panose="020B0604020202020204" pitchFamily="34" charset="0"/>
              <a:buChar char="•"/>
            </a:pPr>
            <a:r>
              <a:rPr lang="es-CO" b="0" i="0" dirty="0" smtClean="0">
                <a:effectLst/>
              </a:rPr>
              <a:t>Permite obtener elementos clave para la toma de decisiones y el análisis gracias a la integración de los datos</a:t>
            </a:r>
          </a:p>
          <a:p>
            <a:pPr algn="just" fontAlgn="base">
              <a:buFont typeface="Arial" panose="020B0604020202020204" pitchFamily="34" charset="0"/>
              <a:buChar char="•"/>
            </a:pPr>
            <a:r>
              <a:rPr lang="es-CO" b="0" i="0" dirty="0" smtClean="0">
                <a:effectLst/>
              </a:rPr>
              <a:t>Integra toda la cadena de suministro: ingeniería, obtención, producción y servicios</a:t>
            </a:r>
          </a:p>
          <a:p>
            <a:pPr algn="just" fontAlgn="base"/>
            <a:r>
              <a:rPr lang="es-CO" b="0" i="0" dirty="0" smtClean="0">
                <a:effectLst/>
              </a:rPr>
              <a:t> </a:t>
            </a:r>
            <a:endParaRPr lang="es-CO" b="0" i="0" dirty="0">
              <a:effectLst/>
            </a:endParaRPr>
          </a:p>
        </p:txBody>
      </p:sp>
    </p:spTree>
    <p:extLst>
      <p:ext uri="{BB962C8B-B14F-4D97-AF65-F5344CB8AC3E}">
        <p14:creationId xmlns:p14="http://schemas.microsoft.com/office/powerpoint/2010/main" val="122385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0573" y="1004528"/>
            <a:ext cx="7714445" cy="1446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500" b="1" i="0" u="none" strike="noStrike" cap="none" normalizeH="0" baseline="0" dirty="0" smtClean="0">
                <a:ln>
                  <a:noFill/>
                </a:ln>
                <a:effectLst/>
                <a:latin typeface="inherit"/>
                <a:cs typeface="Arial" panose="020B0604020202020204" pitchFamily="34" charset="0"/>
              </a:rPr>
              <a:t>Algunos</a:t>
            </a:r>
            <a:r>
              <a:rPr kumimoji="0" lang="es-CO" altLang="es-CO" sz="1500" b="1" i="0" u="none" strike="noStrike" cap="none" normalizeH="0" dirty="0" smtClean="0">
                <a:ln>
                  <a:noFill/>
                </a:ln>
                <a:effectLst/>
                <a:latin typeface="inherit"/>
                <a:cs typeface="Arial" panose="020B0604020202020204" pitchFamily="34" charset="0"/>
              </a:rPr>
              <a:t> </a:t>
            </a:r>
            <a:r>
              <a:rPr kumimoji="0" lang="es-CO" altLang="es-CO" sz="1500" b="1" i="0" u="none" strike="noStrike" cap="none" normalizeH="0" baseline="0" dirty="0" smtClean="0">
                <a:ln>
                  <a:noFill/>
                </a:ln>
                <a:effectLst/>
                <a:latin typeface="inherit"/>
                <a:cs typeface="Arial" panose="020B0604020202020204" pitchFamily="34" charset="0"/>
              </a:rPr>
              <a:t>Clientes </a:t>
            </a:r>
            <a:r>
              <a:rPr kumimoji="0" lang="es-CO" altLang="es-CO" sz="55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15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58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15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58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15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46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15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5700" b="1" i="0" u="none" strike="noStrike" cap="none" normalizeH="0" baseline="0" dirty="0" smtClean="0">
                <a:ln>
                  <a:noFill/>
                </a:ln>
                <a:solidFill>
                  <a:srgbClr val="660066"/>
                </a:solidFill>
                <a:effectLst/>
                <a:latin typeface="inherit"/>
                <a:cs typeface="Arial" panose="020B0604020202020204" pitchFamily="34" charset="0"/>
              </a:rPr>
              <a:t> </a:t>
            </a:r>
            <a:r>
              <a:rPr kumimoji="0" lang="es-CO" altLang="es-CO" sz="1500" b="1" i="0" u="none" strike="noStrike" cap="none" normalizeH="0" baseline="0" dirty="0" smtClean="0">
                <a:ln>
                  <a:noFill/>
                </a:ln>
                <a:solidFill>
                  <a:srgbClr val="660066"/>
                </a:solidFill>
                <a:effectLst/>
                <a:latin typeface="inherit"/>
                <a:cs typeface="Arial" panose="020B0604020202020204" pitchFamily="34" charset="0"/>
              </a:rPr>
              <a:t>                </a:t>
            </a:r>
            <a:endParaRPr kumimoji="0" lang="es-CO" altLang="es-CO"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smtClean="0">
                <a:ln>
                  <a:noFill/>
                </a:ln>
                <a:solidFill>
                  <a:schemeClr val="tx1"/>
                </a:solidFill>
                <a:effectLst/>
                <a:latin typeface="Arial" panose="020B0604020202020204" pitchFamily="34" charset="0"/>
              </a:rPr>
              <a:t/>
            </a:r>
            <a:br>
              <a:rPr kumimoji="0" lang="es-CO" altLang="es-CO" sz="1800" b="0" i="0" u="none" strike="noStrike" cap="none" normalizeH="0" baseline="0" dirty="0" smtClean="0">
                <a:ln>
                  <a:noFill/>
                </a:ln>
                <a:solidFill>
                  <a:schemeClr val="tx1"/>
                </a:solidFill>
                <a:effectLst/>
                <a:latin typeface="Arial" panose="020B0604020202020204" pitchFamily="34" charset="0"/>
              </a:rPr>
            </a:br>
            <a:endParaRPr kumimoji="0" lang="es-CO" altLang="es-CO"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descr="software-gestion-erp-empresas-sector-energia-energetico-dynamics-nav-navision-ax-axapta-cliente-heli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313" y="2676229"/>
            <a:ext cx="816047" cy="14226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oftware-gestion-erp-empresas-sector-energia-energetico-dynamics-nav-navision-ax-axapta-cliente-sac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742" y="2676229"/>
            <a:ext cx="925975" cy="17386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ftware-gestion-erp-empresas-sector-energia-energetico-dynamics-nav-navision-ax-axapta-cliente-zore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099" y="2763632"/>
            <a:ext cx="849168" cy="124780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software-gestion-erp-empresas-sector-energia-energetico-dynamics-nav-navision-ax-axapta-cliente-adfo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452" y="2466479"/>
            <a:ext cx="952567" cy="12905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ftware-gestion-erp-empresas-sector-energia-energetico-dynamics-nav-navision-ax-axapta-cliente-esade-alum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6401" y="2410171"/>
            <a:ext cx="969001" cy="168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52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1091" y="2839087"/>
            <a:ext cx="8084264" cy="1323439"/>
          </a:xfrm>
          <a:prstGeom prst="rect">
            <a:avLst/>
          </a:prstGeom>
        </p:spPr>
        <p:txBody>
          <a:bodyPr wrap="none">
            <a:spAutoFit/>
          </a:bodyPr>
          <a:lstStyle/>
          <a:p>
            <a:r>
              <a:rPr lang="es-CO" sz="4000" b="1" dirty="0">
                <a:latin typeface="Algerian" panose="04020705040A02060702" pitchFamily="82" charset="0"/>
              </a:rPr>
              <a:t>SOFTWARES PARA EL SECTOR </a:t>
            </a:r>
            <a:r>
              <a:rPr lang="es-CO" sz="4000" b="1" dirty="0" smtClean="0">
                <a:latin typeface="Algerian" panose="04020705040A02060702" pitchFamily="82" charset="0"/>
              </a:rPr>
              <a:t>DE</a:t>
            </a:r>
          </a:p>
          <a:p>
            <a:pPr algn="ctr"/>
            <a:r>
              <a:rPr lang="es-CO" sz="4000" b="1" dirty="0" smtClean="0">
                <a:latin typeface="Algerian" panose="04020705040A02060702" pitchFamily="82" charset="0"/>
              </a:rPr>
              <a:t>ACUICULTURA</a:t>
            </a:r>
            <a:endParaRPr lang="es-CO" sz="4000" dirty="0"/>
          </a:p>
        </p:txBody>
      </p:sp>
    </p:spTree>
    <p:extLst>
      <p:ext uri="{BB962C8B-B14F-4D97-AF65-F5344CB8AC3E}">
        <p14:creationId xmlns:p14="http://schemas.microsoft.com/office/powerpoint/2010/main" val="2902110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9164" y="1154333"/>
            <a:ext cx="9092531" cy="2565831"/>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s-CO"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Es un Software que facilitará la Planificación y Seguimiento de la Producción de la Acuicultura Nacional.</a:t>
            </a:r>
          </a:p>
          <a:p>
            <a:pPr marL="285750" indent="-285750" algn="just">
              <a:lnSpc>
                <a:spcPct val="107000"/>
              </a:lnSpc>
              <a:spcAft>
                <a:spcPts val="800"/>
              </a:spcAft>
              <a:buFont typeface="Arial" panose="020B0604020202020204" pitchFamily="34" charset="0"/>
              <a:buChar char="•"/>
            </a:pPr>
            <a:r>
              <a:rPr lang="es-CO"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Dicha Herramienta tiene la capacidad de sustituir hojas de cálculo y de ahorrar el valioso tiempo que usualmente se destina a confeccionar completos programas de producción de las Piscigranjas, Obteniendo una amplia variedad de reportes en Alimento, mortalidad, cosecha y costos. También está diseñado  con la finalidad de ser planteado como una herramienta que permitirá realizar  la planificación y a su vez el seguimiento de la Gestión de la Producción Truchas.</a:t>
            </a:r>
            <a:endParaRPr lang="es-CO"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stretch>
            <a:fillRect/>
          </a:stretch>
        </p:blipFill>
        <p:spPr>
          <a:xfrm>
            <a:off x="3134600" y="3720164"/>
            <a:ext cx="4523500" cy="2721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ángulo 2"/>
          <p:cNvSpPr/>
          <p:nvPr/>
        </p:nvSpPr>
        <p:spPr>
          <a:xfrm>
            <a:off x="3954997" y="549902"/>
            <a:ext cx="2575129" cy="369332"/>
          </a:xfrm>
          <a:prstGeom prst="rect">
            <a:avLst/>
          </a:prstGeom>
        </p:spPr>
        <p:txBody>
          <a:bodyPr wrap="none">
            <a:spAutoFit/>
          </a:bodyPr>
          <a:lstStyle/>
          <a:p>
            <a:pPr algn="ctr"/>
            <a:r>
              <a:rPr lang="es-CO" b="1" dirty="0" smtClean="0">
                <a:solidFill>
                  <a:srgbClr val="FF0000"/>
                </a:solidFill>
                <a:effectLst>
                  <a:outerShdw blurRad="38100" dist="38100" dir="2700000" algn="tl">
                    <a:srgbClr val="000000">
                      <a:alpha val="43137"/>
                    </a:srgbClr>
                  </a:outerShdw>
                </a:effectLst>
              </a:rPr>
              <a:t>SOFTWARE AQUASOFT</a:t>
            </a:r>
            <a:endParaRPr lang="es-CO" b="1" cap="all"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104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03533" y="397934"/>
            <a:ext cx="3618683" cy="470000"/>
          </a:xfrm>
          <a:prstGeom prst="rect">
            <a:avLst/>
          </a:prstGeom>
        </p:spPr>
        <p:txBody>
          <a:bodyPr wrap="none">
            <a:spAutoFit/>
          </a:bodyPr>
          <a:lstStyle/>
          <a:p>
            <a:pPr algn="ctr">
              <a:lnSpc>
                <a:spcPct val="107000"/>
              </a:lnSpc>
              <a:spcAft>
                <a:spcPts val="800"/>
              </a:spcAft>
            </a:pPr>
            <a:r>
              <a:rPr lang="es-CO" sz="2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OBJETIVOS DEL SOFTWARE</a:t>
            </a:r>
            <a:endParaRPr lang="es-CO" sz="24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824345" y="1031185"/>
            <a:ext cx="10605655" cy="1870512"/>
          </a:xfrm>
          <a:prstGeom prst="rect">
            <a:avLst/>
          </a:prstGeom>
        </p:spPr>
        <p:txBody>
          <a:bodyPr wrap="square">
            <a:spAutoFit/>
          </a:bodyPr>
          <a:lstStyle/>
          <a:p>
            <a:pPr algn="just">
              <a:lnSpc>
                <a:spcPct val="107000"/>
              </a:lnSpc>
              <a:spcAft>
                <a:spcPts val="800"/>
              </a:spcAft>
            </a:pPr>
            <a:r>
              <a:rPr lang="es-CO"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El Software agiliza los cálculos de gestión de la producción obteniendo resultados en la planificación según el número de campañas al Año, determina la cantidad de Alimento a suministrar, Mortalidad, Cosechas, Inversión y Rentabilidad, a su vez con la incorporación de datos de campo realiza el seguimiento de la producción,  determinando valores y resultados de su gestión, permite entregar datos para Reducir Errores de manejo técnico, realizar correcciones o mostrar el buen desempeño de las labores, optimizar la producción en función del máximo beneficio para la empresa. </a:t>
            </a:r>
            <a:endParaRPr lang="es-CO"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5304969" y="2901697"/>
            <a:ext cx="4161149" cy="3132911"/>
          </a:xfrm>
          <a:prstGeom prst="rect">
            <a:avLst/>
          </a:prstGeom>
        </p:spPr>
      </p:pic>
    </p:spTree>
    <p:extLst>
      <p:ext uri="{BB962C8B-B14F-4D97-AF65-F5344CB8AC3E}">
        <p14:creationId xmlns:p14="http://schemas.microsoft.com/office/powerpoint/2010/main" val="315986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82782" y="690255"/>
            <a:ext cx="10855036" cy="2166875"/>
          </a:xfrm>
          <a:prstGeom prst="rect">
            <a:avLst/>
          </a:prstGeom>
        </p:spPr>
        <p:txBody>
          <a:bodyPr wrap="square">
            <a:spAutoFit/>
          </a:bodyPr>
          <a:lstStyle/>
          <a:p>
            <a:pPr algn="just">
              <a:lnSpc>
                <a:spcPct val="107000"/>
              </a:lnSpc>
              <a:spcAft>
                <a:spcPts val="800"/>
              </a:spcAft>
            </a:pPr>
            <a:r>
              <a:rPr lang="es-CO" dirty="0" smtClean="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Así mismo el Software como herramienta su funcionamiento esta dado mediante el Asesoramiento  en sitio con apoyo de un profesional de campo que  en la Planificación de una Piscigranja al realizar mediante datos estándar y durante el seguimiento con la incorporación de datos obtenidos en el campo y registrado en el sistema que está alojado y almacenado  en el servidor WEB, el sistema vía ON LINE registra datos de cualquier Piscigranja del país, lo hace  mediante dispositivos móviles (Laptop, Tablet, o Celulares con acceso a Internet), la información almacenada procesa y se obtienen resultado en el mismo  lugar para realizar correcciones o conocer el desempeño del manejo técnico.</a:t>
            </a:r>
            <a:endParaRPr lang="es-CO"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3874077" y="2763611"/>
            <a:ext cx="5415395" cy="36404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08984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90970" y="501134"/>
            <a:ext cx="5404043" cy="461665"/>
          </a:xfrm>
          <a:prstGeom prst="rect">
            <a:avLst/>
          </a:prstGeom>
        </p:spPr>
        <p:txBody>
          <a:bodyPr wrap="none">
            <a:spAutoFit/>
          </a:bodyPr>
          <a:lstStyle/>
          <a:p>
            <a:r>
              <a:rPr lang="es-CO" sz="2400" b="1" dirty="0" smtClean="0">
                <a:solidFill>
                  <a:srgbClr val="FF0000"/>
                </a:solidFill>
                <a:effectLst>
                  <a:outerShdw blurRad="38100" dist="38100" dir="2700000" algn="tl">
                    <a:srgbClr val="000000">
                      <a:alpha val="43137"/>
                    </a:srgbClr>
                  </a:outerShdw>
                </a:effectLst>
                <a:latin typeface="Verdana" panose="020B0604030504040204" pitchFamily="34" charset="0"/>
                <a:ea typeface="Times New Roman" panose="02020603050405020304" pitchFamily="18" charset="0"/>
                <a:cs typeface="Times New Roman" panose="02020603050405020304" pitchFamily="18" charset="0"/>
              </a:rPr>
              <a:t>ACTIVIDADES DEL SOFTWARE</a:t>
            </a:r>
            <a:endParaRPr lang="es-CO" sz="2400" dirty="0">
              <a:solidFill>
                <a:srgbClr val="FF0000"/>
              </a:solidFill>
              <a:effectLst>
                <a:outerShdw blurRad="38100" dist="38100" dir="2700000" algn="tl">
                  <a:srgbClr val="000000">
                    <a:alpha val="43137"/>
                  </a:srgbClr>
                </a:outerShdw>
              </a:effectLst>
            </a:endParaRPr>
          </a:p>
        </p:txBody>
      </p:sp>
      <p:sp>
        <p:nvSpPr>
          <p:cNvPr id="3" name="Rectángulo 2"/>
          <p:cNvSpPr/>
          <p:nvPr/>
        </p:nvSpPr>
        <p:spPr>
          <a:xfrm>
            <a:off x="836923" y="1197464"/>
            <a:ext cx="10512136" cy="646331"/>
          </a:xfrm>
          <a:prstGeom prst="rect">
            <a:avLst/>
          </a:prstGeom>
        </p:spPr>
        <p:txBody>
          <a:bodyPr wrap="square">
            <a:spAutoFit/>
          </a:bodyPr>
          <a:lstStyle/>
          <a:p>
            <a:pPr algn="just"/>
            <a:r>
              <a:rPr lang="es-CO" dirty="0" smtClean="0">
                <a:solidFill>
                  <a:srgbClr val="002060"/>
                </a:solidFill>
                <a:effectLst>
                  <a:outerShdw blurRad="38100" dist="38100" dir="2700000" algn="tl">
                    <a:srgbClr val="000000">
                      <a:alpha val="43137"/>
                    </a:srgbClr>
                  </a:outerShdw>
                </a:effectLst>
              </a:rPr>
              <a:t>Dirigida a garantizar una adecuada comunicación cliente-fabricante para afrontar de manera directa y fidedigna las mejoras productivas, así como la optimización de instalaciones, sistemas,…</a:t>
            </a:r>
            <a:endParaRPr lang="es-CO" dirty="0">
              <a:solidFill>
                <a:srgbClr val="002060"/>
              </a:solidFill>
              <a:effectLst>
                <a:outerShdw blurRad="38100" dist="38100" dir="2700000" algn="tl">
                  <a:srgbClr val="000000">
                    <a:alpha val="43137"/>
                  </a:srgbClr>
                </a:outerShdw>
              </a:effectLst>
            </a:endParaRPr>
          </a:p>
        </p:txBody>
      </p:sp>
      <p:sp>
        <p:nvSpPr>
          <p:cNvPr id="4" name="Rectángulo 3"/>
          <p:cNvSpPr/>
          <p:nvPr/>
        </p:nvSpPr>
        <p:spPr>
          <a:xfrm>
            <a:off x="1416627" y="2178177"/>
            <a:ext cx="10179628" cy="3416320"/>
          </a:xfrm>
          <a:prstGeom prst="rect">
            <a:avLst/>
          </a:prstGeom>
        </p:spPr>
        <p:txBody>
          <a:bodyPr wrap="square">
            <a:spAutoFit/>
          </a:bodyPr>
          <a:lstStyle/>
          <a:p>
            <a:r>
              <a:rPr lang="es-CO" dirty="0" smtClean="0">
                <a:solidFill>
                  <a:srgbClr val="FF0000"/>
                </a:solidFill>
                <a:effectLst>
                  <a:outerShdw blurRad="38100" dist="38100" dir="2700000" algn="tl">
                    <a:srgbClr val="000000">
                      <a:alpha val="43137"/>
                    </a:srgbClr>
                  </a:outerShdw>
                </a:effectLst>
              </a:rPr>
              <a:t>• Prevención y Biocontrol de Enfermedades</a:t>
            </a:r>
          </a:p>
          <a:p>
            <a:r>
              <a:rPr lang="es-CO" dirty="0" smtClean="0">
                <a:effectLst>
                  <a:outerShdw blurRad="38100" dist="38100" dir="2700000" algn="tl">
                    <a:srgbClr val="000000">
                      <a:alpha val="43137"/>
                    </a:srgbClr>
                  </a:outerShdw>
                </a:effectLst>
              </a:rPr>
              <a:t>	- </a:t>
            </a:r>
            <a:r>
              <a:rPr lang="es-CO" dirty="0" smtClean="0">
                <a:solidFill>
                  <a:srgbClr val="002060"/>
                </a:solidFill>
                <a:effectLst>
                  <a:outerShdw blurRad="38100" dist="38100" dir="2700000" algn="tl">
                    <a:srgbClr val="000000">
                      <a:alpha val="43137"/>
                    </a:srgbClr>
                  </a:outerShdw>
                </a:effectLst>
              </a:rPr>
              <a:t>Estudios para la prevención de enfermedades en los cultivos.</a:t>
            </a:r>
          </a:p>
          <a:p>
            <a:r>
              <a:rPr lang="es-CO" dirty="0" smtClean="0">
                <a:solidFill>
                  <a:srgbClr val="002060"/>
                </a:solidFill>
                <a:effectLst>
                  <a:outerShdw blurRad="38100" dist="38100" dir="2700000" algn="tl">
                    <a:srgbClr val="000000">
                      <a:alpha val="43137"/>
                    </a:srgbClr>
                  </a:outerShdw>
                </a:effectLst>
              </a:rPr>
              <a:t>	- Diseño de calendarios de vacunación.</a:t>
            </a:r>
          </a:p>
          <a:p>
            <a:r>
              <a:rPr lang="es-CO" dirty="0" smtClean="0">
                <a:solidFill>
                  <a:srgbClr val="002060"/>
                </a:solidFill>
                <a:effectLst>
                  <a:outerShdw blurRad="38100" dist="38100" dir="2700000" algn="tl">
                    <a:srgbClr val="000000">
                      <a:alpha val="43137"/>
                    </a:srgbClr>
                  </a:outerShdw>
                </a:effectLst>
              </a:rPr>
              <a:t>	- Seguimiento de las medidas implantadas en el sistema de cultivo.</a:t>
            </a:r>
          </a:p>
          <a:p>
            <a:endParaRPr lang="es-CO" dirty="0" smtClean="0">
              <a:effectLst>
                <a:outerShdw blurRad="38100" dist="38100" dir="2700000" algn="tl">
                  <a:srgbClr val="000000">
                    <a:alpha val="43137"/>
                  </a:srgbClr>
                </a:outerShdw>
              </a:effectLst>
            </a:endParaRPr>
          </a:p>
          <a:p>
            <a:r>
              <a:rPr lang="es-CO" dirty="0" smtClean="0">
                <a:solidFill>
                  <a:srgbClr val="FF0000"/>
                </a:solidFill>
                <a:effectLst>
                  <a:outerShdw blurRad="38100" dist="38100" dir="2700000" algn="tl">
                    <a:srgbClr val="000000">
                      <a:alpha val="43137"/>
                    </a:srgbClr>
                  </a:outerShdw>
                </a:effectLst>
              </a:rPr>
              <a:t>• Alimentación</a:t>
            </a:r>
          </a:p>
          <a:p>
            <a:r>
              <a:rPr lang="es-CO" dirty="0" smtClean="0">
                <a:effectLst>
                  <a:outerShdw blurRad="38100" dist="38100" dir="2700000" algn="tl">
                    <a:srgbClr val="000000">
                      <a:alpha val="43137"/>
                    </a:srgbClr>
                  </a:outerShdw>
                </a:effectLst>
              </a:rPr>
              <a:t>	</a:t>
            </a:r>
            <a:r>
              <a:rPr lang="es-CO" dirty="0" smtClean="0">
                <a:solidFill>
                  <a:srgbClr val="002060"/>
                </a:solidFill>
                <a:effectLst>
                  <a:outerShdw blurRad="38100" dist="38100" dir="2700000" algn="tl">
                    <a:srgbClr val="000000">
                      <a:alpha val="43137"/>
                    </a:srgbClr>
                  </a:outerShdw>
                </a:effectLst>
              </a:rPr>
              <a:t>- Determinación de sistemas de alimentación en especies cultivadas.</a:t>
            </a:r>
          </a:p>
          <a:p>
            <a:endParaRPr lang="es-CO" dirty="0" smtClean="0">
              <a:effectLst>
                <a:outerShdw blurRad="38100" dist="38100" dir="2700000" algn="tl">
                  <a:srgbClr val="000000">
                    <a:alpha val="43137"/>
                  </a:srgbClr>
                </a:outerShdw>
              </a:effectLst>
            </a:endParaRPr>
          </a:p>
          <a:p>
            <a:r>
              <a:rPr lang="es-CO" dirty="0" smtClean="0">
                <a:solidFill>
                  <a:srgbClr val="FF0000"/>
                </a:solidFill>
                <a:effectLst>
                  <a:outerShdw blurRad="38100" dist="38100" dir="2700000" algn="tl">
                    <a:srgbClr val="000000">
                      <a:alpha val="43137"/>
                    </a:srgbClr>
                  </a:outerShdw>
                </a:effectLst>
              </a:rPr>
              <a:t>• Instalación y Mantenimiento de Estructuras </a:t>
            </a:r>
          </a:p>
          <a:p>
            <a:r>
              <a:rPr lang="es-CO" dirty="0" smtClean="0">
                <a:effectLst>
                  <a:outerShdw blurRad="38100" dist="38100" dir="2700000" algn="tl">
                    <a:srgbClr val="000000">
                      <a:alpha val="43137"/>
                    </a:srgbClr>
                  </a:outerShdw>
                </a:effectLst>
              </a:rPr>
              <a:t>	</a:t>
            </a:r>
            <a:r>
              <a:rPr lang="es-CO" dirty="0" smtClean="0">
                <a:solidFill>
                  <a:srgbClr val="002060"/>
                </a:solidFill>
                <a:effectLst>
                  <a:outerShdw blurRad="38100" dist="38100" dir="2700000" algn="tl">
                    <a:srgbClr val="000000">
                      <a:alpha val="43137"/>
                    </a:srgbClr>
                  </a:outerShdw>
                </a:effectLst>
              </a:rPr>
              <a:t>- Instalación y mantenimiento de infraestructuras de cultivo marino y continental.</a:t>
            </a:r>
          </a:p>
          <a:p>
            <a:r>
              <a:rPr lang="es-CO" dirty="0" smtClean="0">
                <a:solidFill>
                  <a:srgbClr val="002060"/>
                </a:solidFill>
                <a:effectLst>
                  <a:outerShdw blurRad="38100" dist="38100" dir="2700000" algn="tl">
                    <a:srgbClr val="000000">
                      <a:alpha val="43137"/>
                    </a:srgbClr>
                  </a:outerShdw>
                </a:effectLst>
              </a:rPr>
              <a:t>	- Seguimiento de estructuras destinadas a la acuicultura.</a:t>
            </a:r>
          </a:p>
          <a:p>
            <a:r>
              <a:rPr lang="es-CO" dirty="0" smtClean="0">
                <a:solidFill>
                  <a:srgbClr val="002060"/>
                </a:solidFill>
                <a:effectLst>
                  <a:outerShdw blurRad="38100" dist="38100" dir="2700000" algn="tl">
                    <a:srgbClr val="000000">
                      <a:alpha val="43137"/>
                    </a:srgbClr>
                  </a:outerShdw>
                </a:effectLst>
              </a:rPr>
              <a:t>	- Estudios de optimización de instalaciones.</a:t>
            </a:r>
            <a:endParaRPr lang="es-CO"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8207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0264" y="1198016"/>
            <a:ext cx="9923318" cy="3693319"/>
          </a:xfrm>
          <a:prstGeom prst="rect">
            <a:avLst/>
          </a:prstGeom>
        </p:spPr>
        <p:txBody>
          <a:bodyPr wrap="square">
            <a:spAutoFit/>
          </a:bodyPr>
          <a:lstStyle/>
          <a:p>
            <a:pPr marL="285750" indent="-285750">
              <a:buFont typeface="Arial" panose="020B0604020202020204" pitchFamily="34" charset="0"/>
              <a:buChar char="•"/>
            </a:pPr>
            <a:r>
              <a:rPr lang="es-CO" dirty="0" smtClean="0">
                <a:solidFill>
                  <a:srgbClr val="FF0000"/>
                </a:solidFill>
              </a:rPr>
              <a:t>Estudios y Proyectos </a:t>
            </a:r>
          </a:p>
          <a:p>
            <a:r>
              <a:rPr lang="es-CO" dirty="0" smtClean="0"/>
              <a:t>	</a:t>
            </a:r>
            <a:r>
              <a:rPr lang="es-CO" dirty="0" smtClean="0">
                <a:solidFill>
                  <a:srgbClr val="002060"/>
                </a:solidFill>
              </a:rPr>
              <a:t>- Proyectos de acuicultura.</a:t>
            </a:r>
          </a:p>
          <a:p>
            <a:r>
              <a:rPr lang="es-CO" dirty="0" smtClean="0">
                <a:solidFill>
                  <a:srgbClr val="002060"/>
                </a:solidFill>
              </a:rPr>
              <a:t>	- Diseño y construcción de sistemas de cultivo.</a:t>
            </a:r>
          </a:p>
          <a:p>
            <a:r>
              <a:rPr lang="es-CO" dirty="0" smtClean="0">
                <a:solidFill>
                  <a:srgbClr val="002060"/>
                </a:solidFill>
              </a:rPr>
              <a:t>	- Estudios de viabilidad de instalaciones y cultivos alternativos de nuevas especies.</a:t>
            </a:r>
          </a:p>
          <a:p>
            <a:endParaRPr lang="es-CO" dirty="0" smtClean="0"/>
          </a:p>
          <a:p>
            <a:r>
              <a:rPr lang="es-CO" dirty="0" smtClean="0">
                <a:solidFill>
                  <a:srgbClr val="FF0000"/>
                </a:solidFill>
              </a:rPr>
              <a:t>• Asesoría Científico-Técnica y Desarrollo de Proyectos </a:t>
            </a:r>
          </a:p>
          <a:p>
            <a:r>
              <a:rPr lang="es-CO" dirty="0" smtClean="0"/>
              <a:t>	</a:t>
            </a:r>
            <a:r>
              <a:rPr lang="es-CO" dirty="0" smtClean="0">
                <a:solidFill>
                  <a:srgbClr val="002060"/>
                </a:solidFill>
              </a:rPr>
              <a:t>- Apoyo a las actividades de investigación.</a:t>
            </a:r>
          </a:p>
          <a:p>
            <a:r>
              <a:rPr lang="es-CO" dirty="0" smtClean="0">
                <a:solidFill>
                  <a:srgbClr val="002060"/>
                </a:solidFill>
              </a:rPr>
              <a:t>	- Asesoramiento metodológico para la confección de proyectos de investigación.</a:t>
            </a:r>
          </a:p>
          <a:p>
            <a:r>
              <a:rPr lang="es-CO" dirty="0" smtClean="0">
                <a:solidFill>
                  <a:srgbClr val="002060"/>
                </a:solidFill>
              </a:rPr>
              <a:t>	- Intercambio de experiencias.</a:t>
            </a:r>
          </a:p>
          <a:p>
            <a:endParaRPr lang="es-CO" dirty="0" smtClean="0"/>
          </a:p>
          <a:p>
            <a:r>
              <a:rPr lang="es-CO" dirty="0" smtClean="0">
                <a:solidFill>
                  <a:srgbClr val="FF0000"/>
                </a:solidFill>
              </a:rPr>
              <a:t>• Impacto Ambiental </a:t>
            </a:r>
          </a:p>
          <a:p>
            <a:r>
              <a:rPr lang="es-CO" dirty="0" smtClean="0"/>
              <a:t>	</a:t>
            </a:r>
            <a:r>
              <a:rPr lang="es-CO" dirty="0" smtClean="0">
                <a:solidFill>
                  <a:srgbClr val="002060"/>
                </a:solidFill>
              </a:rPr>
              <a:t>- Estudios de IA para la instalación de piscifactorías y cultivos en fase de producción.</a:t>
            </a:r>
          </a:p>
          <a:p>
            <a:r>
              <a:rPr lang="es-CO" dirty="0" smtClean="0">
                <a:solidFill>
                  <a:srgbClr val="002060"/>
                </a:solidFill>
              </a:rPr>
              <a:t>	- Implantación y seguimiento de las medidas correctoras.</a:t>
            </a:r>
            <a:endParaRPr lang="es-CO" dirty="0">
              <a:solidFill>
                <a:srgbClr val="002060"/>
              </a:solidFill>
            </a:endParaRPr>
          </a:p>
        </p:txBody>
      </p:sp>
    </p:spTree>
    <p:extLst>
      <p:ext uri="{BB962C8B-B14F-4D97-AF65-F5344CB8AC3E}">
        <p14:creationId xmlns:p14="http://schemas.microsoft.com/office/powerpoint/2010/main" val="2790858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2100" y="836832"/>
            <a:ext cx="9317182" cy="2862194"/>
          </a:xfrm>
          <a:prstGeom prst="rect">
            <a:avLst/>
          </a:prstGeom>
        </p:spPr>
        <p:txBody>
          <a:bodyPr wrap="square">
            <a:spAutoFit/>
          </a:bodyPr>
          <a:lstStyle/>
          <a:p>
            <a:pPr algn="ctr">
              <a:lnSpc>
                <a:spcPct val="107000"/>
              </a:lnSpc>
              <a:spcAft>
                <a:spcPts val="800"/>
              </a:spcAft>
            </a:pPr>
            <a:r>
              <a:rPr lang="es-CO"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REQUERIMIENTOS DE INSTALACION</a:t>
            </a:r>
            <a:endParaRPr lang="es-CO"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Compatible S.O.  Windows 7 y 8</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 requiere dispositivos especiales para su uso</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Fácil de usar </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Sistema monousuario y multiusuario</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puede ser usado por una o más computadoras</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Requerimientos de Hardware</a:t>
            </a:r>
          </a:p>
          <a:p>
            <a:pPr marL="342900" lvl="0" indent="-342900">
              <a:lnSpc>
                <a:spcPct val="107000"/>
              </a:lnSpc>
              <a:spcAft>
                <a:spcPts val="80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Ingrese la información de los usuarios y las tomas de agua </a:t>
            </a:r>
            <a:endParaRPr lang="es-CO"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8664287" y="1226127"/>
            <a:ext cx="2370858" cy="1693470"/>
          </a:xfrm>
          <a:prstGeom prst="rect">
            <a:avLst/>
          </a:prstGeom>
        </p:spPr>
      </p:pic>
      <p:pic>
        <p:nvPicPr>
          <p:cNvPr id="1026" name="Picture 2" descr="http://2.bp.blogspot.com/-jU7Ae93s9G0/UEJpYQV02bI/AAAAAAAAASM/X2fraEAxHLs/s640/monousua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037" y="4152754"/>
            <a:ext cx="3772189" cy="1886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okana.udea.edu.co/portal/page/portal/BibliotecaPortal/ElementosDiseno/img/portal/conect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630" y="3778867"/>
            <a:ext cx="4156652" cy="241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3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9453" y="557645"/>
            <a:ext cx="8596668" cy="1320800"/>
          </a:xfrm>
        </p:spPr>
        <p:txBody>
          <a:bodyPr/>
          <a:lstStyle/>
          <a:p>
            <a:pPr algn="ctr"/>
            <a:r>
              <a:rPr lang="es-CO" b="1" dirty="0" smtClean="0">
                <a:solidFill>
                  <a:schemeClr val="tx1"/>
                </a:solidFill>
              </a:rPr>
              <a:t>SOFTWARE SABRE AVANZADO</a:t>
            </a:r>
            <a:endParaRPr lang="es-CO" b="1" dirty="0">
              <a:solidFill>
                <a:schemeClr val="tx1"/>
              </a:solidFill>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231" y="1990390"/>
            <a:ext cx="6336406" cy="4276071"/>
          </a:xfrm>
        </p:spPr>
      </p:pic>
    </p:spTree>
    <p:extLst>
      <p:ext uri="{BB962C8B-B14F-4D97-AF65-F5344CB8AC3E}">
        <p14:creationId xmlns:p14="http://schemas.microsoft.com/office/powerpoint/2010/main" val="321017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9918" y="816707"/>
            <a:ext cx="8787245" cy="2372060"/>
          </a:xfrm>
          <a:prstGeom prst="rect">
            <a:avLst/>
          </a:prstGeom>
        </p:spPr>
        <p:txBody>
          <a:bodyPr wrap="square">
            <a:spAutoFit/>
          </a:bodyPr>
          <a:lstStyle/>
          <a:p>
            <a:pPr algn="ctr">
              <a:lnSpc>
                <a:spcPct val="107000"/>
              </a:lnSpc>
              <a:spcAft>
                <a:spcPts val="800"/>
              </a:spcAft>
            </a:pPr>
            <a:r>
              <a:rPr lang="es-CO"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REQUERIMIENTOS DE INSTALACION EN HARDWARE</a:t>
            </a:r>
            <a:endParaRPr lang="es-CO"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Computadora Personal/Laptop/</a:t>
            </a:r>
            <a:r>
              <a:rPr lang="es-CO" dirty="0" err="1"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MiniLap</a:t>
            </a:r>
            <a:r>
              <a:rPr lang="es-CO"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top</a:t>
            </a:r>
            <a:endPar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Procesador: 2.8 MHZ o superior</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Memoria RAM: 2GB o superior</a:t>
            </a:r>
          </a:p>
          <a:p>
            <a:pPr marL="342900" lvl="0" indent="-342900">
              <a:lnSpc>
                <a:spcPct val="107000"/>
              </a:lnSpc>
              <a:spcAft>
                <a:spcPts val="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Sistema Operativo Windows 7, Windows 8</a:t>
            </a:r>
          </a:p>
          <a:p>
            <a:pPr marL="342900" lvl="0" indent="-342900">
              <a:lnSpc>
                <a:spcPct val="107000"/>
              </a:lnSpc>
              <a:spcAft>
                <a:spcPts val="800"/>
              </a:spcAft>
              <a:buFont typeface="Symbol" panose="05050102010706020507" pitchFamily="18" charset="2"/>
              <a:buChar char=""/>
            </a:pPr>
            <a:r>
              <a:rPr lang="es-CO"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Impresora de punto de venta térmica o de matriz de puntos.</a:t>
            </a:r>
            <a:endParaRPr lang="es-CO"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tatic2.actualidadgadget.com/wp-content/uploads/2011/02/acer_aspire_one_d257_netbook-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6509" y="1214206"/>
            <a:ext cx="1662545" cy="16625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ISEhQUEhQVFRUXFBYbGBYXFxoaGBoYGBgXFhYWFxcYHSggGBolHRQZITEhJSktLi4uFx8zODMsNygtLiwBCgoKDg0OGhAQGiwfHCQsLCwsLDcsLCwsLCwtLCwsLCwsKywsLCwsLCwsLCwsLCwrLCw3LC0sLCwsLSwsLCwyN//AABEIAOEA4AMBIgACEQEDEQH/xAAcAAABBQEBAQAAAAAAAAAAAAAAAwQFBgcBAgj/xABCEAACAQIDBAcFBwMCBQUBAAABAgMAEQQSIQUiMUEGEzJRYXGRByNCgaEUM1JicpKxgqLB0fBTssLh8Rc0Q2NzFv/EABkBAQEBAQEBAAAAAAAAAAAAAAABAgMEBf/EACcRAQEAAgICAgAGAwEAAAAAAAABAhEhMRJBA1ETMnGRobEiYcEE/9oADAMBAAIRAxEAPwDcKKKKAooooCiiigKKKKAooooCiiigKKKKAooooCmuO2jFDl611TMbDMbXPGnLGs/2pjBiJWkIBTsRg8CoOra6XZl7juoeFGcrpfopVYXUhh3ggj6V6BrMVwyqbxl4jxvExRuWpUcSRb4OMgHKpHDbcxkenWRzAcRItj4nPGTYbrm5HBb8xTaTKr9RVUw/TRR9/DJH3soEiDhxKajiBqOJtU5s/bOHn+6lR/AHX040Xyh/RQDRRoUUUUBQKKBQFFFFAUUUUBRScs6qLswUd5IA9TTBtvQcFYyHujVn/wCUEUTaToqJO05m7GHYeMrKg9BmP0rwftTdqWKMd0aFm/c5t/bQ2mb02xG0Io+3Ii+BIv6VHHZSt95JNJ+qUqP2x5RUBtbobE5bqC0cwGZQWJVhw0J1GunzFGcrl6i7o4YAg3BFwfA8DXqqz0D2gZMP1b6PC2Qg8bDs39CP6as1GsbubFFFFFFFFJ4iYIrMxAVQSSeQGpNBA9Lto5UEKkhpL5iBcrEO22nM3yjxNVdRYWHC1rDhpuhSwNrfBq/BZDauTYozSPK2jOQQD8CC5jBFm5Xc7o1trrXkm+tjpodbnuylrtY6hO2urPWbXPvl7zacdO/hfic1tFJ1LfFqyChr8La8l9BaxHC6hdE4RsedNMbi+qjMgN+FiL2Zid3UHW5BbtnSNKgoOkoWyMY2ut2HZ0tYgfDcqrDsntE86urS30s9+dzw1Oua1r35sDZi3w6yjupGfCRyHfRSe/uN7WzqQQA2ly/ZiPfTHDbbjcLc5S3ZzjS9wbiwIAzNfsjSNRT6ORXF1sQByNza3C4zEHKVXiu9KanKdlYMTiIgDDiZFXkslpFItcdux7JXsk6uBUthel2IQ2mgWTxhazcSL9W9jxVuH4TUQCeIIvfVvhLZuJINiM4ZtXO7EK8XAGosp5eGUaWIALZMo0DazGrs19L7srbcM8ZkUlQpswcZWXQHeB4CxGtSKSAi4II7xqKyt8CjPcqOsOh0NidV3lscwzFjbILCEWIpExmPL9ld4nZ0RQjkKSxuMyXYaIAT2dXqr5WNcoFeYhYAE3NtT3+NehR0cY1V8Z02hUXRJZBmy3C2XN3XPPwqxY6fq43e18qk277cqzHopMsuOXNcIzSSKhOgfUrpe1wL+lRjK2a00HD4yWSK5TqJG4Bt+wvxIW3pTc4KRvvMRK3gmWMf23b613CSe/xAJJ3oyL8lyAWHhmDH+qvW05XWKRosmdUYrnvkuBfey620PCtN6JJsqBTfq1Y973kb1cmnpmCrxCqB4AAf4qnydOoYsNhpZc0pmLJmgTc6xNGsJCGsSRYWNMcb0hxE7NgZsMMM+JjZYzKc6EMCGDBLb1r8CbG1QX2KYMAykEEXBBuCO8EVG9JNsHCYd5xGZcpW65suhNr3seF6pfQLbP2bB4h8TK2TCt1Ziyjdsd3KdCSxJWx00p1trpYTCVxeGEcGIQr98jTKHXdZ4uIHA1RfMFiVkRJE7LorKfBgGH815xrBcsn4Dr+ltH9NG/pql+zrarHABcrSNDIYxlHaTtIwJ4rqR8quw1FjwI1B8uH1oK3M32TaatwjxS2PcHuP82/dV2qndKMCZsGwF+sw7XB5nIP8oQfMVO9GtqDE4aOXmRZv1Lo31H1qMY8WxKUUUUbFU/pptHMwwy3NwHlA4lbjJHYAm7NbkdKsu1cesETyvwUE25k8lHeSdPnWZHEM5d31Z2LPYXsSNV+MAorBBdV3pOOlS3TOV9F1a50INj5qNb3tZgqnKW7K7sa99czc9SBz0JUAfiubMA3413pu8UizEi9gR8inELYMSygFlCCzLuxN3032hjeqjMmpIG4TfVjcpY3vzaQ5ZD8Glc97Z6iO25iy0lhltFcuTwLWFxcXJsFCjU9nxqtTSPKQSqN1m8VBuy5TuqCdB56a3r1iZBIAiElzvPmLKLKbgNpzPOxpk7ixYxvGZDdWTRQRx1FrmwJ4a16PWjGcbLmYDMyl4mbsKd7eHaGtwLnkDw1FP8FPIjr8SqM5dDv8yLm4A1F9D3UxRi2kbo6Iuax0APMFhe/PlpevbK0cYO6gnIbKANF5ki3Dh2b310q6KsmwtqSSsLklQjF8wGZUACgLICDcjd1PxHiasJY35Zr8b2BbN5rm96fxPpDUTsa4QSWUE5VQgWUqhyR7xC9p7vq4Nk1GlSAIHMqD8R0JXKwBvuknqw78X1kFcb2mM4eza1vhtw71ynXLlGvVhmvkOso1pokTYjGxRD4DduOjNZ3AvwsAq6AcOFLSzBMxYWABZl4aDK73UhQeEMdzGRx1qW9l+ALGTEPxJIHm2rWqxZzWhKLC1dFFAqujxMmZSDzBHrWKpMcLi1J06rEa/pzWb+0mttrG/aXgzHiXI4OA3roazWM/ytExRyYlTydCp8xvL/mnRN6r+Dx/X4LC4gcQqE/qU5WHqrelTme/+/n/AJrbbK//AOXxTYbGYWOJgYsWsmGY2VWuSrBGawFls1XLb+wZMX9jkzrDNBIrsbZ+QLoLEfEBrfvqxE0A1RU9r9AYJ3ncSSxtMczKre76wahilt7XW1+J0qKwHRDGIoiEeCiNxfGKC85F/hVwQGtpWg3rooDDx5FVbk5VAueJsALnxNr0qrUjJKFFz/3PgBzPhUXjNsuJkhihLu8TSDO4jBVSAyi4JLi40tzFBLMbSC/ZkXKf1C7L6rnHyFVzobL9lxmIwTHdJzxeVr6f0n+w1L4LGjFQLJGCpOoDcVkRrZWt3Mtjaq/04uhw2PiBvGyhv0sd0HyOZf66lc8+P8vpolBpHCYhZEV0N1ZQQfAi4pl0k2mcNhppgpcohIUa3JsBfwudfC9R0VHpvtbrZhCDuQkFrkBWmIuiEtZSFG8QSNL66VAM9rEsRzDt5Fg3vDxClpSEl4yIOVV/ZvSCG2+WVzcuzDRy12k95EQwzGy7wYKpbyqZglzAtGyub6shzKzFiQWMXAM93OePRI1rnk5nLNY81PC1znsAAQuYo5sCsd1Zt52NNNpYMzMoDWdSTlyKwYk5N5CqubtuAlWFo2OtKRMLHKd3TeFsvNgzZA0dwM8pzovaWvNwV7o+7TKoCai+/FmWMgfAc8x4WqRbjLNKjjOi8t9wdZY3vGxLW3tTGbMAVQta3DWo7rJozxzFDuo4y5fA8+FaFI4y74FtdDbKeGZELloyL9XEMsi6Bq9YkZtJAJCToHHaYtbTrTcq0p+CU7sWmlbmbPhfVZ2mJQsBJEbmQMz6C4PFVJI7rG/GpaC00u4wjN1jRCBqjXVmBO6LAk6sDroamMX0agfdUlC1reIOgbq5crEFVeTdLaFaW2ZgCjXJAAiCoEzhlQqXlZkNpFbIPwsPeCtefCXd7SYsLBdwWAXiDky5VsdxyBEGfQvrKK9ZrE3FjqWTmdFdlyqFZtBFHrG3E60mh7WmmpdV8bPIrKg8Iot+Lv1r0CbECzAHlYoWVueUPGM0zniqaRVhvRltxzlWIEFncAgW+A5n3QQBeVjoUU7grWOjWz+ow0ac8tz5nU1mfRbCDFY8W3o4gFBvcFY+ejMNWudDY3vzrYBWouMFAooFVoVnvtZwd0jkHip/kVoVV7p5g+swcnetmHyqXos3wp3s1xXWYKaE8YpDp+WS7fznq1bNkzRr3jQ+Y0rO/Zvi+rxskROksRHzjOYf2s3pV+2duvIncbj/ADVxu4x8fR3LiUUqGdVLGyhmALHuAPE1GYvpTho8++WKKzFVU6hGCvlZrK2UkXIOmtMtr9HTNiJCCqxzwIkrZQXzRvmTIT2TZjvcso8KkIejuGUuQhs+fMhYlD1n3m7zvc8b2ubWvWm0ZjtvymQJYQoHMUxY3ZGkj6yCRWQ2Cm1r34t4V2PGbQkRPdOpJgbTKoGU5MVDIWN9cpKm2uYVZo0CdkAaAXHcBYC/gNKUV6CqJ0QLi0zgsY5ELEtI2YSBsPiFZjuyBRY28BVhx2yo5+rMpYtHchkZkO8oVtUINj3XpWfGxp23Vf1MB9DqaiMd0wwkPF7+Wl/Iva/yoJ3B4dIlVI1CIosFHAc6ZYrCrKs+GbssubyEhYaeToT8xVMx3tMvpBFc8Be515aboPqas3QzFYj7O+Jx9kJzHeGXLGDfMw0yjuHcKiWOezLaLGGTDSfeYdytvykn6AgjytUt016/7MwgUszGxtxC86y/o10nA2m2IGkU0rA/odgFJ8rK1bcKzGPiy3P0fO2N2Wt7OhVuZ7J9RUc+yXU5opDfx3T+5f8AetfSGN2ZDMLSIreY19aq20vZ7C1zExjPcdRU06XV7Y+u3MVEbzIJAPicXNrqSOujswvlUG/IWqSwXSmFrM2ZH/Gd4E9rWWLK4vIS5vm0RBrVh2l0KxcOoXrAOaf6VVsZspLnPGVbvG6fpap+rPj9VYsLKH3omvws6HMfiCMxiAe4AlmOeM62vXY2BUkbq21K8FBQ9oxAjchBJzxjWQ1Sn2Oym8b6+O6fHeXwpyNuYqMgzr1oB7TjesWDMBLHvC+UDU8Kml1fcWwMuQk7se9my2yAWDSDcDxXEYjiF1XVzSrtYb4BGpI06s5SGdVJzw6yGOPRk0TlUFg+lELnM+ZX0OZt65G/97EVkGaVsxzZhZRx4U/basCMpEyZiDlkBvfIcqF5IsrC7u8nvEOgHGpqpuH73Fr6kHdzaBmDFQVMhK70xY7kg0j4UhtDEdUjNfeVdzNfMeMcRBaz2J6yS6u3EG1chZm1iIVcygMutxZo0LmIWtlEkm/HfW99ajsfZ5IokO4xEjAZbAdiK/VnKbIL9lTqb3vUmTrfivW5v653/Wv5aF7LdldVAZGGrnQnjYW/zV4pts3CCKJIxwVQPpqac12YFArtcoCkMdCHjdT8Skeopeig+eVk+y4+FzpkmXN5EmN/7WrUsXOI5wx4Mtj8v93rPfads7JiZBbQtcf1D/Wnuy+lUGNw64fGSfZ8SlgHY5QxUWDqx0ueak1nGzfimGN3brhejt3Df8aMnuDAn9o1+lRuN6YYaLiST42X6NvfSqY/RcKWabaESxk3LBtT571j9aYyY/YWG+KXFMOS3C38bWFdFT+1faYqA5E0Hhr6uVH0NUzaXtNxD6KbDzJ+gyj+aadJulq4uE4fDYJIIyyksBdzlNwLgWFVaHZTniQPDifQVNw2e4zpPiJDrI3G9gxA+YS1x53q67E23sNIUknGIknI34su7mHGxWwZe65qn4bo+x+F29EH11qUw/R23HIvyLn1OlZ8ocrUfaSkYts/Z0UXc8gGa3I7o19ar23Ok2NxumLn93f7lCVQ92ZR2reNOItjpzLP4EkD0WpjZvR6VvuYD5hbfU1PK1Ljb7QGzc7OgSIvc2AcFVN9NSSDbWvovYSSrh4RNYyCNA5BuMwABsefnWcYDoDintnKoNOJufpWoYKEpGik3KqBfvsKSJjhjj0XrldorTTlM8bsqGYWkjVvEgX9ae0U0KTtP2ewvcws0Z7jqtVPafQvFw3OXOveuv0rYaKml2+c8bslCd9Mrd43T9ONNG2OmU2Zi1jYk2HgCALGvovH7LhmFpY1bzGvrUPtHodh3gMcaKjfC2pIPjU8UYeNrYiMFXAIsQrMt2TMoTckXeGVRYC9tTprVu6EYIzSyzM5mJGVXYWLsV6tN3wA+QW9KbU6E4uLgnWDvTj6cavXQHYYw+HDMlpHuTfiByGvCsyXp13h5/ic73vXr99/8WdBoPKvVFFdHIUUUUHKKKKDLva3gx1sbG9mTUj8p3reNretZft3AQdYyxS9ehFw2QqQeQItqfEaVu/tG2f1uEJAuUYEcz3G1Zts/o1iJPuoWt32t9TXLLC7dplhxld7k1/r+/34UjCdG1K37PcGX6kchTuDYXeVHkL/AFOlbDs32eoYffFllPdqF+XOn2C9n2GT7xmkPoK1quXDHodkRjSzN5n/AKV0qb2b0dnf7qA27wth61reIwGGwkMkixIMiEi/MgaC57zVCw3tCxa9rqDrwKOPqv8ApV0b+imC9nuIf7wog9TVhwPs7w66yO7n5AfxUXB7SJfiw8Tfony/R1qTg9oKHt4adf05XH9pq6iLDguj2Gi7ES37yLmpJUA4aeVVmPp5gviaSP8AXFIPranuG6WYGTs4mLyLAf8ANaqJq1dpCHFxv2XRvJgf4pegKZY7a0ELKssqRluyGYAm3E68qeGsf9oOIWXGMWtZECC7EcxqGAykXc6eBvWcspjNrJtrUGLR9UdWH5WB/ilr1gUeJYHML998qv3vxSx4BRUjh+k2Jj0WZgRcWLsNRZRuyAjtMf21z/Gn014NsorLcH09xQ7VnFxxQHQsbaxkfCrHhUng/aSpsJIgL2vlfXgW7LqOQ7+Yqz5cb7Txq/0VWsL02wjC7F080JA3cx1S44GpbC7bw0miTRk92YX9DrXSWVnVP7V2uA129UFFFFAUUUUHKK7RQeSL0AV6ooOUV2uUGe+1jGtaGEHRruw77aKPXX5VnyR1b/aU+bGAfgiUfMljVZSIisVYRCV7CD/YqQh2c7jMqMwuRdRfUcdBx4ivEmHKmzBlI7xb+aypssrjgzD+o/617OKc9oq36lVv5FKZRQV8auw3sv8Awor96qVPyKkUvBjCnYadD+TEOPo1651dcaHwpsSMHSbEp2cViB+tY5B/g0wlw8k7s4xUWdiSVcPFcm97XDJ8R5jlSXV+deDHS3aThF4vEmJ8s0a38La9m9mW3JQK7Djwxsue4Ga2ZT2bnRX/ADMKjulW6yH8aa/qU2U+dtK8bJFyzW0AS+4HAAvIbjj8I1Fc88cfHem8bd6S8otcWUWuAWRo+6Jd5LjiWPy8aVSYtcAsQbjdZJBZmCDRt7sIfpTJJsuikBgOCu0Zuq37Di3akHpSsgsDflcAvGD2QIl95GfxM30rz11OM4PHIubvDxH3jX4i47CehpzHOzj/AOQhu4pKPeNc6HevkT6CmMbnXqyfit1coYaWhTck4cW+Rr3NlFzug79i8TRnS0Kb6acmPmp76JpKYfacim6SBC1iNZIdZX3TYXWwVbjlYmpmDpjjFBKM7aMQDklGr5Ixu2a2hv33FVlHaxK57AuRkkWRbIvVJo2tszH5GuFlRtcmh4OjQsRCn4l01c28wK1M7EuMXH/1RljYiSAOtzZgGjJANjutccbjjWj7KxyzwxypfLIgYX42IvrWAbSw2aNBZyxaOND1iumZ95z365vW9fQWzsMIoo4xwRFUf0gD/FevDLccbNU4oooraCiiigKKKKArhrtcY0GQdLZM+MnPc4Uf0gD/AFqORKcY7flkf8Ujn1Y1xYq51VS6Y4SXFYzBYSG4do9CL6GWRrsbcgsYJ8KebR2ZisPjcJhsDtCd4sUNyR2LqCrsj7vZIGXlS20No4rC4+WWDC9Y4w0UMcrkBYyUVnZVbR+2V4jnS+y9ub2AlxODaJsG+J/9tEOqKyocgVEY2PWWJ8ya3OgkIttrPioisEowyszzSxKsbLbMpV1AJLLrbzr1DjdoLAs8uy88TRiTPBIwIRhcMYyXI08KY7O6cTNhMbDjJerK4JooI2DK0jStYs1+LKoC3PAGrLLhCu0sNjRiYEwOHw0SO4nQllSNg0fVqbtdmta1NRFcg6bYNhcw4pB3rkkA+d1qT2ZtjB4lxHDiB1hvZHjdCbAm17Fb2B51SYutRZcThgcss0hEWW6rHmYgkcjwGlWHYKZ9oQsQAY8JNIbC2rJkH1YVnhxx+bfyePrn+E+AaTMfePTSnJFeSKy9Ci9NX96i9yfya5shQVYkCxYC7K9tbX304WVG0pt0tkzYtvDKPQf9qcbMbLGBcBmzHttG28RGtid1uJPrU+T8q49pSOckcWI0JCssoHGZrq29yX0ryjBbElVItcZmhbdUyHRtDvMB5gUnIAe3z5vGDo7Wv1kf5Iu6lMO7NbViDbRXEoszGRtx97soBXmdjgsQBnBOW2rxrIPdqSd9OWd/rXvDnL2TfLa/Vy6+7TMdyT87D5g03iKkgbgJy3ALQtvEyvcHdOgA+YpRZgSFkJzEKfeRh9HYyO2ZOAyqPrU0HOUadZlFsgPWRlOwplf3icszW+YpXDqzAAZzmyKcjrILuTNJutvdkAea0jBdxufEALRy85nuRkk7kXL5Wr1Kym7HJmIdhnjMbXkIjjs66XyrceRoh/0bwv2jaOEQgGztO3u8hsDmXMPkvqa3asq9k+Ez4zFT8o0WJd7NzF7MeW79a1avbhNYuF7FFFFbQUUUUBRRRQFNtoy5IpG/CjH0BNOai+k72wsvitv3af5qUZgkXC/dS0WHBIHebUukVOIFCsCeC3Y+SgsfoDXKNMP28j4raGIEaGR5MTIEVRckByqAfICrp0f2DHgSGUCbGcM62KRE6ZYb6M/IyHQa276Vxu0Y8CVSECNXcrLMB7yRiCWZ5OIUsTZRoBTHG7FxOJZWgnhSIW7UuS35rfGPK5rsyjul23NqI4Sfrok4oslnVu8hjdX+RqvDHwuffwKT+OL3bDxKjcY/IVoW28BHOrQ9aI4AwbO4JyhRqyr+JuQ04i/CkMVBg8Lh26vDRMoS/WYiMSTPcbrFiBkGtwFsLd9E2qEuz5DAThpmlhHaj4OvOxUaEeVWD2XqWOKcm+SGKNfANJmt/ZSfQPZ8kcc+JkGSF48sd9M8mdWDID8KKGu3DUCrR0Rgi6vEyRWs+IRTbhdI8zW+cgrOXSzs/K1zJrToxUhimyo7fhVj6CsNMl2pLnxEjd7sfT/zU7h3IUKhJygCysGF0W2scg035DoO42quYbV9eZ1ubcTrry0qxFrgFrsBY7wEo0vKd5d4alfrrWfl9RrB0AKTlyq28BbNE17CJbLqrHtH5GlX3hdhob2MkfJiI194nCyqeXKksO5GoJOXWyuHXcW+qSajfccPHzpaM2JsQGF+yzROSq5Butuk52J8bGuDqcqCwIjLENmsFYSrvt1a7rbw3F8+FEMK52dWUM4OVVLQlcxEakKdDpdrcNTXmSydoDdvbrEyncXq197Hp2ifmBTwAqPiKi5GqzIeqXKOO9bO9/nWd8I7KTqWvYdYR1sYbgBDEOsTyPzApWN8lyhbKCdY3DrlhXS6vqN45vWk8OouAtt0qPduUa0K52JjfTtH1WkNpA9WVIBchE3o8r5nPWPZxo3EetMZu6Mrw1b2RYHq8AHI3ppHc+uUf8v1q70x2JgxDh4YhwSNF9AL0+r6DziiiigKKKKAooooCoPpc3uAPxOo9Ln/ABU5Vf6VG/VjxJ/gf5qXoVZIqa7cOTC4lu7DyD5uuT/qqYWLSozpatsJIoFy7RoB3kuDYftrnO1ZMs4eLqcXcIbZJrdkjs5vEUhh8NJs+ZJMQrzYYhsjRt7qVrEJdgdLMQSp10tWg7U6JZOojiJkkkYxyK1golVVdlBI7ADHXXs1VsRgcRg1VoyyLKzo0DqXiJRghEkTjKLk6d9q6svWBx+CxpEUkU7sbkKkhTRRdrgKQRa5JNPtv4sNnk69IGW7oGjEt7DKiBTpoLC5B4A2qFjf7PPLnw7QTgNE5wxVk1tmHUyk5eFt1xoTpUftXCDEPmOIsbWs+HlXTzQOPrQ0h9o7axOIOaaV3P5jy5AACwA7hWr+zzD5dmwfneZz83CA+kdZidhAccTAB+me/p1VbR0ZwvV4LCIRqMNGT5uDIeP66zl0se3SobpU+TCTNw3bepAqxutVL2iyZcLl/G6j01rnO1ZpgVuwHewHEDl3nTnzqZa1wWsL21cGM7xLayJuncQepqM2chJuATYMdADqTlG63EXPLWn6ccq87gBTlOtoxeOTTgG4d5qfJ26YdHIN7GTUaHfUOOcrWkj1Hw6+JpxATYdoqLXsVmTdBla4O8NcvoaaRgMdLAnzheztbgdxt1D4bxp0BcjMAM1tZFKHfa/3qaHdUcfGuGTod4UgWC8RlzCNyp3AZG91Jpxt8xS0aAMA+XNdAcwaFuc0m8N08QPmKSVS41uQ1tXUSp7xsxs66iypz7qdQEsptmsw4IwkUda2UDI28NxbelY2PRVmAz5rMFHvEEgvK3WOQ6ajdAPyNPdgYYYjHYSMAZOsaVgshdbKSV46rYL9aaRm5JTLc52GRjG28RFH7p9Dpc/M1bfZXg8+NxUxBtEqxrcC9+BBtoTumuvwzeW2M+mrUUCivY4iiiigKKKKAooooOGoTbQzOPBf5qcqL2jHv37wPpWculiIEVRXSPAYh0jOGKCSOUOMxA7KkLbMCt7knWrH1dc6uuUrVjLpsXtfD5evw0s6JKXBJzWujRsqvHmyghzy0tTHZHSONY0w7xyRxogXIWL6nEidnYEAlggyg2vetd6vuuPLT+KSxOGVxaREcfnVW/kVvzZ8WfL9inuzdUpkYk5lIm6+TEXLF+UXVHvt87U02nhMKGhEIZOulnUWfOAscmUPdu8XNvCrlj+iODkGsZT/APJiv9puv0qr7Q9mNzmgxTKeQkW/90ZH8VqZQ1VO2nhmMfWpIDGXaME2uZBwVchYPdTe4Nt0jjWuPBbdHBQFH9ICj+KoMHQbaKSwq5ikhEuHDZZLhY45Q1wjhStgW4C+taRKup8zUyu1kMDHWee1WWwgT9TH5aD+K0x0rJfalLmxSr+GMD9x/wC9Zx7FZwK2Uki4FuK3G6Cx1Go1sKdgG3eFHhKu6Mo/Mu9IfWkMNYcbDUa6qfxNZxpwTn305A1DNxFrlrqdM0jWkTQ6so18K553l0x6LxKSCEuRvWynrBcARLdG3hqSdO+nUHEiP81ura3G0S3ifTmeH4j3U3UZbFx2ebjjkUsbSx/nccfCnqrYa7wXmwEi+7W/bTeXffj41xrZVd0nLYNvW4xPyiTQ7rcz607lABueIzkdYuQ+7HVJaVNDrfl8NeIDlHMqtv8A7UtEuY6HeG+w+tOMMmXQHQZA2RrjcXrZCY34a20F+BrA9Othv3yqfjUSJaFeTLqBmbn+LhWi+yHBdXgQ50aV2c+Vyo/g1mG0WtGQLB2CqQpZGzSEu94+B4geVq1Xo7KYY0jHZRQo+Wh+t69X/nnFrl8l5XKu02gnvTgGvQ5u0UUUBRRRQFFFFAVGdIEcwt1RCyDVCRcXHeOYPCpOuEUGZQ9NMTEcuIwmYD44XB+eVqk8J072e+jSmJu6VGT+61vrVsxOyYX7SD5aVC47oXC/DTwOtZ8Yuz7DTxyC8bq471YH+KUMdUbG+zXKc0W6e+Nih+lNDh9rYbsYh2A+GZBIP3WvWfCrtoTxUi0dUuLpvjI9MRhFkH4oWIPnkapLCe0HAubSmTDnumjIH7hcVLjV2nWjpJkpbCY+CYXhmikH5HU/QGlWirIYNHWGdOZs+Pm7g4H7f/FbptKdYonkYhQqkknhwr5/xzdbM763dif3EWHpW8EyWyL2fyPh45IpWV3jDMp3kuw1up1GmmlQuL2JioWPWQtlJ1eEgizMC14z4C1gDW0YDRVUfCqj0AFSS4RW4gH5Vq4SkysYFgnVjZSM2mbKcji5Mj3jbQ6KKeQpYi+hJW9vdvqTK/5W0A+lbBtToVhsQN+ME95Go8mFjVY2j7O5owfs8pKkNuSjONQAbNxBsLV58/gvpv8AEUfqXaWLMGAtvE2juXPWMpZe3u29akrFgM/FgPvBzmfMbSp3IAfmaWx2BngDCWCSMHPvRjrIrtZRpxFkv3cqjNobTylTAyau5OUm2VR1ahkOgFrnT8VYuGVsmmtzWz1EL4nDRnNlztLYlWAANksw1sAoGvhWl4E8KzLolJ1mIaQhQRGqDKLDSwJ+ladgIjavVhNY6cbd3abwz0+R6Y4dDT+OOtoWU16riiu0BRRRQFFFFAUUUUBRRRQFeWUHjXqigY4nZMMnaQelQuM6FwPw08DqKtFFBmOP9mi3uigHvU5G9RUXJsjaWG+6xMwA+F7SL9da2KuFb8aG3zt0hG059JnMig6Kugv35bDWm+wejWJaeNepcXcEllNrA3NzX0WcIl75R6UqqAcBaghdnbLIG9xqWjgApaig8ha6RXaKBCXCq3EA1XtqdBMFPcvCtzzAyn1FWiigrGyuheGw/wB2tvOpuHAqvCnlFB4EYFehXaKAooooCiiigKKKKAooooCiiigKKKKAooooCiiigKKKKAooooCiiigKKKKAooooCiiigKKKK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3"/>
          <a:stretch>
            <a:fillRect/>
          </a:stretch>
        </p:blipFill>
        <p:spPr>
          <a:xfrm>
            <a:off x="1769918" y="3645909"/>
            <a:ext cx="2133600" cy="2143125"/>
          </a:xfrm>
          <a:prstGeom prst="rect">
            <a:avLst/>
          </a:prstGeom>
        </p:spPr>
      </p:pic>
      <p:pic>
        <p:nvPicPr>
          <p:cNvPr id="6" name="Imagen 5"/>
          <p:cNvPicPr>
            <a:picLocks noChangeAspect="1"/>
          </p:cNvPicPr>
          <p:nvPr/>
        </p:nvPicPr>
        <p:blipFill>
          <a:blip r:embed="rId4"/>
          <a:stretch>
            <a:fillRect/>
          </a:stretch>
        </p:blipFill>
        <p:spPr>
          <a:xfrm>
            <a:off x="4763365" y="3776444"/>
            <a:ext cx="3219514" cy="1882054"/>
          </a:xfrm>
          <a:prstGeom prst="rect">
            <a:avLst/>
          </a:prstGeom>
        </p:spPr>
      </p:pic>
      <p:pic>
        <p:nvPicPr>
          <p:cNvPr id="2056" name="Picture 8" descr="http://www.altatec.com.mx/html/modules/Quotation/cashe/350x3501290535303TM-U2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3179" y="3776444"/>
            <a:ext cx="2260566" cy="226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84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29999" y="1033235"/>
            <a:ext cx="10271399" cy="369332"/>
          </a:xfrm>
          <a:prstGeom prst="rect">
            <a:avLst/>
          </a:prstGeom>
        </p:spPr>
        <p:txBody>
          <a:bodyPr wrap="square">
            <a:spAutoFit/>
          </a:bodyPr>
          <a:lstStyle/>
          <a:p>
            <a:r>
              <a:rPr lang="es-CO" dirty="0" smtClean="0">
                <a:solidFill>
                  <a:srgbClr val="002060"/>
                </a:solidFill>
                <a:effectLst>
                  <a:outerShdw blurRad="38100" dist="38100" dir="2700000" algn="tl">
                    <a:srgbClr val="000000">
                      <a:alpha val="43137"/>
                    </a:srgbClr>
                  </a:outerShdw>
                </a:effectLst>
                <a:latin typeface="Trebuchet MS" panose="020B0603020202020204" pitchFamily="34" charset="0"/>
              </a:rPr>
              <a:t>(programa para el control de alimentación en el cultivo de mojarra en aguas cálidas)</a:t>
            </a:r>
            <a:endParaRPr lang="es-CO" dirty="0">
              <a:solidFill>
                <a:srgbClr val="002060"/>
              </a:solidFill>
              <a:effectLst>
                <a:outerShdw blurRad="38100" dist="38100" dir="2700000" algn="tl">
                  <a:srgbClr val="000000">
                    <a:alpha val="43137"/>
                  </a:srgbClr>
                </a:outerShdw>
              </a:effectLst>
              <a:latin typeface="Trebuchet MS" panose="020B0603020202020204" pitchFamily="34" charset="0"/>
            </a:endParaRPr>
          </a:p>
        </p:txBody>
      </p:sp>
      <p:sp>
        <p:nvSpPr>
          <p:cNvPr id="4" name="Rectángulo 3"/>
          <p:cNvSpPr/>
          <p:nvPr/>
        </p:nvSpPr>
        <p:spPr>
          <a:xfrm>
            <a:off x="783695" y="1591841"/>
            <a:ext cx="10271399" cy="1200329"/>
          </a:xfrm>
          <a:prstGeom prst="rect">
            <a:avLst/>
          </a:prstGeom>
        </p:spPr>
        <p:txBody>
          <a:bodyPr wrap="square">
            <a:spAutoFit/>
          </a:bodyPr>
          <a:lstStyle/>
          <a:p>
            <a:pPr algn="just"/>
            <a:r>
              <a:rPr lang="es-CO" dirty="0" smtClean="0">
                <a:effectLst>
                  <a:outerShdw blurRad="38100" dist="38100" dir="2700000" algn="tl">
                    <a:srgbClr val="000000">
                      <a:alpha val="43137"/>
                    </a:srgbClr>
                  </a:outerShdw>
                </a:effectLst>
              </a:rPr>
              <a:t>Este programa esta diseñado con base en las recomendaciones dadas, para una explotación piscícola, por cinco PROVEEDORES de alimentos, y con base en las tablas de alimentación sugeridas por cada uno de ellos. El programa permite la utilización de diferentes proveedores de alimento para una misma siembra, por cada lago y en forma simultanea. </a:t>
            </a:r>
            <a:endParaRPr lang="es-CO" dirty="0">
              <a:effectLst>
                <a:outerShdw blurRad="38100" dist="38100" dir="2700000" algn="tl">
                  <a:srgbClr val="000000">
                    <a:alpha val="43137"/>
                  </a:srgbClr>
                </a:outerShdw>
              </a:effectLst>
            </a:endParaRPr>
          </a:p>
        </p:txBody>
      </p:sp>
      <p:sp>
        <p:nvSpPr>
          <p:cNvPr id="5" name="Rectángulo 4"/>
          <p:cNvSpPr/>
          <p:nvPr/>
        </p:nvSpPr>
        <p:spPr>
          <a:xfrm>
            <a:off x="4208155" y="633125"/>
            <a:ext cx="2946640" cy="400110"/>
          </a:xfrm>
          <a:prstGeom prst="rect">
            <a:avLst/>
          </a:prstGeom>
        </p:spPr>
        <p:txBody>
          <a:bodyPr wrap="none">
            <a:spAutoFit/>
          </a:bodyPr>
          <a:lstStyle/>
          <a:p>
            <a:pPr algn="ctr"/>
            <a:r>
              <a:rPr lang="es-CO" sz="2000" b="1" dirty="0" smtClean="0">
                <a:solidFill>
                  <a:srgbClr val="FF0000"/>
                </a:solidFill>
                <a:effectLst>
                  <a:outerShdw blurRad="38100" dist="38100" dir="2700000" algn="tl">
                    <a:srgbClr val="000000">
                      <a:alpha val="43137"/>
                    </a:srgbClr>
                  </a:outerShdw>
                </a:effectLst>
              </a:rPr>
              <a:t> Software ControlPiscis</a:t>
            </a:r>
            <a:endParaRPr lang="es-CO" sz="2000" b="1" cap="all" dirty="0">
              <a:solidFill>
                <a:srgbClr val="FF0000"/>
              </a:solidFill>
              <a:effectLst>
                <a:outerShdw blurRad="38100" dist="38100" dir="2700000" algn="tl">
                  <a:srgbClr val="000000">
                    <a:alpha val="43137"/>
                  </a:srgbClr>
                </a:outerShdw>
              </a:effectLst>
            </a:endParaRPr>
          </a:p>
        </p:txBody>
      </p:sp>
      <p:pic>
        <p:nvPicPr>
          <p:cNvPr id="6" name="Imagen 5"/>
          <p:cNvPicPr>
            <a:picLocks noChangeAspect="1"/>
          </p:cNvPicPr>
          <p:nvPr/>
        </p:nvPicPr>
        <p:blipFill rotWithShape="1">
          <a:blip r:embed="rId2"/>
          <a:srcRect t="12252" b="15926"/>
          <a:stretch/>
        </p:blipFill>
        <p:spPr>
          <a:xfrm>
            <a:off x="2600122" y="2981444"/>
            <a:ext cx="6492240" cy="3443740"/>
          </a:xfrm>
          <a:prstGeom prst="rect">
            <a:avLst/>
          </a:prstGeom>
        </p:spPr>
      </p:pic>
    </p:spTree>
    <p:extLst>
      <p:ext uri="{BB962C8B-B14F-4D97-AF65-F5344CB8AC3E}">
        <p14:creationId xmlns:p14="http://schemas.microsoft.com/office/powerpoint/2010/main" val="3035477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13232" y="862644"/>
            <a:ext cx="10718800" cy="2308324"/>
          </a:xfrm>
          <a:prstGeom prst="rect">
            <a:avLst/>
          </a:prstGeom>
        </p:spPr>
        <p:txBody>
          <a:bodyPr wrap="square">
            <a:spAutoFit/>
          </a:bodyPr>
          <a:lstStyle/>
          <a:p>
            <a:pPr algn="just"/>
            <a:r>
              <a:rPr lang="es-CO" dirty="0">
                <a:effectLst>
                  <a:outerShdw blurRad="38100" dist="38100" dir="2700000" algn="tl">
                    <a:srgbClr val="000000">
                      <a:alpha val="43137"/>
                    </a:srgbClr>
                  </a:outerShdw>
                </a:effectLst>
              </a:rPr>
              <a:t>Entendiéndose que estas tablas de alimentación son una guía, pues la cantidad de alimento a suministrar esta condicionada por la apetencia del pez y las condiciones medio ambientales de la zona. El programa nos permite controlar, en un cultivo de mojarra, para Dieciséis lagos diferentes y consolidando dicha información en un Estado de Ingresos y Egresos, variables tales como: </a:t>
            </a:r>
            <a:endParaRPr lang="es-CO" dirty="0" smtClean="0">
              <a:effectLst>
                <a:outerShdw blurRad="38100" dist="38100" dir="2700000" algn="tl">
                  <a:srgbClr val="000000">
                    <a:alpha val="43137"/>
                  </a:srgbClr>
                </a:outerShdw>
              </a:effectLst>
            </a:endParaRPr>
          </a:p>
          <a:p>
            <a:pPr algn="just"/>
            <a:endParaRPr lang="es-CO" dirty="0">
              <a:effectLst>
                <a:outerShdw blurRad="38100" dist="38100" dir="2700000" algn="tl">
                  <a:srgbClr val="000000">
                    <a:alpha val="43137"/>
                  </a:srgbClr>
                </a:outerShdw>
              </a:effectLst>
            </a:endParaRPr>
          </a:p>
          <a:p>
            <a:pPr algn="just"/>
            <a:r>
              <a:rPr lang="es-CO" dirty="0" smtClean="0">
                <a:effectLst>
                  <a:outerShdw blurRad="38100" dist="38100" dir="2700000" algn="tl">
                    <a:srgbClr val="000000">
                      <a:alpha val="43137"/>
                    </a:srgbClr>
                  </a:outerShdw>
                </a:effectLst>
              </a:rPr>
              <a:t>Cantidad </a:t>
            </a:r>
            <a:r>
              <a:rPr lang="es-CO" dirty="0">
                <a:effectLst>
                  <a:outerShdw blurRad="38100" dist="38100" dir="2700000" algn="tl">
                    <a:srgbClr val="000000">
                      <a:alpha val="43137"/>
                    </a:srgbClr>
                  </a:outerShdw>
                </a:effectLst>
              </a:rPr>
              <a:t>de alimento a suministrar y su costo en cada una de las diferentes fases de cría/engorde. Nos permite conocer la cantidad diaria a suministrar en kilos en cada siembra y adicionalmente, conocer la cantidad de alimento requerido en bultos para cada fase y para cada lago. </a:t>
            </a:r>
          </a:p>
        </p:txBody>
      </p:sp>
      <p:pic>
        <p:nvPicPr>
          <p:cNvPr id="3" name="Imagen 2"/>
          <p:cNvPicPr>
            <a:picLocks noChangeAspect="1"/>
          </p:cNvPicPr>
          <p:nvPr/>
        </p:nvPicPr>
        <p:blipFill rotWithShape="1">
          <a:blip r:embed="rId2"/>
          <a:srcRect t="11155" b="11333"/>
          <a:stretch/>
        </p:blipFill>
        <p:spPr>
          <a:xfrm>
            <a:off x="3460496" y="3328415"/>
            <a:ext cx="5224272" cy="3037043"/>
          </a:xfrm>
          <a:prstGeom prst="rect">
            <a:avLst/>
          </a:prstGeom>
        </p:spPr>
      </p:pic>
    </p:spTree>
    <p:extLst>
      <p:ext uri="{BB962C8B-B14F-4D97-AF65-F5344CB8AC3E}">
        <p14:creationId xmlns:p14="http://schemas.microsoft.com/office/powerpoint/2010/main" val="3262563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45744" y="823712"/>
            <a:ext cx="10363200" cy="2308324"/>
          </a:xfrm>
          <a:prstGeom prst="rect">
            <a:avLst/>
          </a:prstGeom>
        </p:spPr>
        <p:txBody>
          <a:bodyPr wrap="square">
            <a:spAutoFit/>
          </a:bodyPr>
          <a:lstStyle/>
          <a:p>
            <a:pPr algn="just"/>
            <a:r>
              <a:rPr lang="es-CO" dirty="0">
                <a:effectLst>
                  <a:outerShdw blurRad="38100" dist="38100" dir="2700000" algn="tl">
                    <a:srgbClr val="000000">
                      <a:alpha val="43137"/>
                    </a:srgbClr>
                  </a:outerShdw>
                </a:effectLst>
                <a:latin typeface="Trebuchet MS" panose="020B0603020202020204" pitchFamily="34" charset="0"/>
              </a:rPr>
              <a:t>También facilita el registro de los gastos de administración y los gastos de venta en que se incurran para cada lago., arrojando un presupuesto de inversión por cada lago y consolidado. De igual manera, una vez conocido los resultados finales de venta por cada lago, permite capturar esta información y generar este informe por lago y consolidado con los datos reales del proyecto. </a:t>
            </a:r>
            <a:endParaRPr lang="es-CO" dirty="0" smtClean="0">
              <a:effectLst>
                <a:outerShdw blurRad="38100" dist="38100" dir="2700000" algn="tl">
                  <a:srgbClr val="000000">
                    <a:alpha val="43137"/>
                  </a:srgbClr>
                </a:outerShdw>
              </a:effectLst>
              <a:latin typeface="Trebuchet MS" panose="020B0603020202020204" pitchFamily="34" charset="0"/>
            </a:endParaRPr>
          </a:p>
          <a:p>
            <a:pPr algn="just"/>
            <a:endParaRPr lang="es-CO" dirty="0">
              <a:effectLst>
                <a:outerShdw blurRad="38100" dist="38100" dir="2700000" algn="tl">
                  <a:srgbClr val="000000">
                    <a:alpha val="43137"/>
                  </a:srgbClr>
                </a:outerShdw>
              </a:effectLst>
              <a:latin typeface="Trebuchet MS" panose="020B0603020202020204" pitchFamily="34" charset="0"/>
            </a:endParaRPr>
          </a:p>
          <a:p>
            <a:pPr algn="just"/>
            <a:r>
              <a:rPr lang="es-CO" dirty="0" smtClean="0">
                <a:effectLst>
                  <a:outerShdw blurRad="38100" dist="38100" dir="2700000" algn="tl">
                    <a:srgbClr val="000000">
                      <a:alpha val="43137"/>
                    </a:srgbClr>
                  </a:outerShdw>
                </a:effectLst>
                <a:latin typeface="Trebuchet MS" panose="020B0603020202020204" pitchFamily="34" charset="0"/>
              </a:rPr>
              <a:t>Este </a:t>
            </a:r>
            <a:r>
              <a:rPr lang="es-CO" dirty="0">
                <a:effectLst>
                  <a:outerShdw blurRad="38100" dist="38100" dir="2700000" algn="tl">
                    <a:srgbClr val="000000">
                      <a:alpha val="43137"/>
                    </a:srgbClr>
                  </a:outerShdw>
                </a:effectLst>
                <a:latin typeface="Trebuchet MS" panose="020B0603020202020204" pitchFamily="34" charset="0"/>
              </a:rPr>
              <a:t>demo permite hacer un ejercicio de siembra para el año 2010, y hacer un seguimiento minucioso de la siembra efectuada, desde el momento mismo de la siembra de los alevinos hasta su cosecha final.</a:t>
            </a:r>
            <a:endParaRPr lang="es-CO"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3919728" y="3409035"/>
            <a:ext cx="5858256" cy="2793815"/>
          </a:xfrm>
          <a:prstGeom prst="rect">
            <a:avLst/>
          </a:prstGeom>
        </p:spPr>
      </p:pic>
    </p:spTree>
    <p:extLst>
      <p:ext uri="{BB962C8B-B14F-4D97-AF65-F5344CB8AC3E}">
        <p14:creationId xmlns:p14="http://schemas.microsoft.com/office/powerpoint/2010/main" val="757433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367028" y="861216"/>
            <a:ext cx="9317182" cy="4047647"/>
          </a:xfrm>
          <a:prstGeom prst="rect">
            <a:avLst/>
          </a:prstGeom>
        </p:spPr>
        <p:txBody>
          <a:bodyPr wrap="square">
            <a:spAutoFit/>
          </a:bodyPr>
          <a:lstStyle/>
          <a:p>
            <a:pPr algn="ctr">
              <a:lnSpc>
                <a:spcPct val="107000"/>
              </a:lnSpc>
              <a:spcAft>
                <a:spcPts val="800"/>
              </a:spcAft>
            </a:pPr>
            <a:r>
              <a:rPr lang="es-CO"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REQUERIMIENTOS DE INSTALACION</a:t>
            </a:r>
            <a:endParaRPr lang="es-CO"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s-CO"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Compatibilidad con los siguientes sistemas Operativos:</a:t>
            </a:r>
          </a:p>
          <a:p>
            <a:pPr marL="800100" lvl="1" indent="-342900">
              <a:lnSpc>
                <a:spcPct val="107000"/>
              </a:lnSpc>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Windows XP</a:t>
            </a:r>
          </a:p>
          <a:p>
            <a:pPr marL="800100" lvl="1" indent="-342900">
              <a:lnSpc>
                <a:spcPct val="107000"/>
              </a:lnSpc>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Windows Vista</a:t>
            </a:r>
          </a:p>
          <a:p>
            <a:pPr marL="800100" lvl="1" indent="-342900">
              <a:lnSpc>
                <a:spcPct val="107000"/>
              </a:lnSpc>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Windows 7</a:t>
            </a:r>
          </a:p>
          <a:p>
            <a:pPr marL="800100" lvl="1" indent="-342900">
              <a:lnSpc>
                <a:spcPct val="107000"/>
              </a:lnSpc>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Windows 8 y 8.1</a:t>
            </a:r>
          </a:p>
          <a:p>
            <a:pPr marL="800100" lvl="1" indent="-342900">
              <a:lnSpc>
                <a:spcPct val="107000"/>
              </a:lnSpc>
              <a:buFont typeface="Symbol" panose="05050102010706020507" pitchFamily="18" charset="2"/>
              <a:buChar char=""/>
            </a:pP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Instalación del Paquete de Ofimática (Word, Excel,Power Point).</a:t>
            </a:r>
          </a:p>
          <a:p>
            <a:pPr marL="342900" lvl="0" indent="-342900">
              <a:lnSpc>
                <a:spcPct val="107000"/>
              </a:lnSpc>
              <a:spcAft>
                <a:spcPts val="0"/>
              </a:spcAft>
              <a:buFont typeface="Symbol" panose="05050102010706020507" pitchFamily="18" charset="2"/>
              <a:buChar char=""/>
            </a:pP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Sencillo de realizar las Operaciones.</a:t>
            </a:r>
          </a:p>
          <a:p>
            <a:pPr marL="342900" lvl="0" indent="-342900">
              <a:lnSpc>
                <a:spcPct val="107000"/>
              </a:lnSpc>
              <a:spcAft>
                <a:spcPts val="0"/>
              </a:spcAft>
              <a:buFont typeface="Symbol" panose="05050102010706020507" pitchFamily="18" charset="2"/>
              <a:buChar char=""/>
            </a:pPr>
            <a:endParaRPr lang="es-CO"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CO" dirty="0" smtClean="0">
                <a:latin typeface="Calibri" panose="020F0502020204030204" pitchFamily="34" charset="0"/>
                <a:ea typeface="Calibri" panose="020F0502020204030204" pitchFamily="34" charset="0"/>
                <a:cs typeface="Times New Roman" panose="02020603050405020304" pitchFamily="18" charset="0"/>
              </a:rPr>
              <a:t>Sistema monousuario y multiusuario</a:t>
            </a:r>
          </a:p>
        </p:txBody>
      </p:sp>
    </p:spTree>
    <p:extLst>
      <p:ext uri="{BB962C8B-B14F-4D97-AF65-F5344CB8AC3E}">
        <p14:creationId xmlns:p14="http://schemas.microsoft.com/office/powerpoint/2010/main" val="832044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48149" y="2638696"/>
            <a:ext cx="6021977" cy="1508105"/>
          </a:xfrm>
          <a:prstGeom prst="rect">
            <a:avLst/>
          </a:prstGeom>
          <a:noFill/>
        </p:spPr>
        <p:txBody>
          <a:bodyPr wrap="square" rtlCol="0">
            <a:spAutoFit/>
          </a:bodyPr>
          <a:lstStyle/>
          <a:p>
            <a:pPr algn="ctr"/>
            <a:r>
              <a:rPr lang="es-CO" sz="9200" b="1" dirty="0" smtClean="0">
                <a:latin typeface="Algerian" panose="04020705040A02060702" pitchFamily="82" charset="0"/>
              </a:rPr>
              <a:t>GRACIAS!</a:t>
            </a:r>
            <a:endParaRPr lang="es-CO" sz="9200" b="1" dirty="0">
              <a:latin typeface="Algerian" panose="04020705040A02060702" pitchFamily="82" charset="0"/>
            </a:endParaRPr>
          </a:p>
        </p:txBody>
      </p:sp>
    </p:spTree>
    <p:extLst>
      <p:ext uri="{BB962C8B-B14F-4D97-AF65-F5344CB8AC3E}">
        <p14:creationId xmlns:p14="http://schemas.microsoft.com/office/powerpoint/2010/main" val="218894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068946" y="1493951"/>
            <a:ext cx="9903854" cy="13007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smtClean="0">
                <a:solidFill>
                  <a:schemeClr val="tx1"/>
                </a:solidFill>
              </a:rPr>
              <a:t>SABRE es el productor de un software especializado en la reserva de pasajes aéreos, actualmente es muy utilizado por las empresas del sector turístico, como agencias de viajes, aerolíneas, etc., esto por la alta tecnología que da al mostrar desde vuelos, hasta habitaciones de un hotel en tiempo real, las 24 horas, los 365 días del año.</a:t>
            </a:r>
            <a:endParaRPr lang="es-CO" dirty="0">
              <a:solidFill>
                <a:schemeClr val="tx1"/>
              </a:solidFill>
            </a:endParaRPr>
          </a:p>
        </p:txBody>
      </p:sp>
      <p:sp>
        <p:nvSpPr>
          <p:cNvPr id="5" name="Rectángulo redondeado 4"/>
          <p:cNvSpPr/>
          <p:nvPr/>
        </p:nvSpPr>
        <p:spPr>
          <a:xfrm>
            <a:off x="1068946" y="3140299"/>
            <a:ext cx="9903854" cy="6847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smtClean="0">
                <a:solidFill>
                  <a:schemeClr val="tx1"/>
                </a:solidFill>
              </a:rPr>
              <a:t>Es </a:t>
            </a:r>
            <a:r>
              <a:rPr lang="es-CO" dirty="0">
                <a:solidFill>
                  <a:schemeClr val="tx1"/>
                </a:solidFill>
              </a:rPr>
              <a:t>la compañía líder en servicios tecnológicos, de distribución y marketing para el sector </a:t>
            </a:r>
            <a:r>
              <a:rPr lang="es-CO" dirty="0" smtClean="0">
                <a:solidFill>
                  <a:schemeClr val="tx1"/>
                </a:solidFill>
              </a:rPr>
              <a:t>turístico.</a:t>
            </a:r>
            <a:endParaRPr lang="es-CO" dirty="0">
              <a:solidFill>
                <a:schemeClr val="tx1"/>
              </a:solidFill>
            </a:endParaRPr>
          </a:p>
        </p:txBody>
      </p:sp>
      <p:sp>
        <p:nvSpPr>
          <p:cNvPr id="6" name="Rectángulo redondeado 5"/>
          <p:cNvSpPr/>
          <p:nvPr/>
        </p:nvSpPr>
        <p:spPr>
          <a:xfrm>
            <a:off x="1068946" y="4170607"/>
            <a:ext cx="9903854" cy="8392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tx1"/>
                </a:solidFill>
              </a:rPr>
              <a:t>Sabre es propietaria de Travelocity.com, la página web sobre viajes más popular de Internet, así como de </a:t>
            </a:r>
            <a:r>
              <a:rPr lang="es-CO" dirty="0" err="1">
                <a:solidFill>
                  <a:schemeClr val="tx1"/>
                </a:solidFill>
              </a:rPr>
              <a:t>GetThere</a:t>
            </a:r>
            <a:r>
              <a:rPr lang="es-CO" dirty="0">
                <a:solidFill>
                  <a:schemeClr val="tx1"/>
                </a:solidFill>
              </a:rPr>
              <a:t>, compañía a nivel mundial en la gestión de reservaciones de viaje a través de Internet para empresas y agencias de viajes.</a:t>
            </a:r>
          </a:p>
        </p:txBody>
      </p:sp>
    </p:spTree>
    <p:extLst>
      <p:ext uri="{BB962C8B-B14F-4D97-AF65-F5344CB8AC3E}">
        <p14:creationId xmlns:p14="http://schemas.microsoft.com/office/powerpoint/2010/main" val="370099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b="1" dirty="0" smtClean="0">
                <a:solidFill>
                  <a:schemeClr val="tx1"/>
                </a:solidFill>
                <a:latin typeface="Algerian" panose="04020705040A02060702" pitchFamily="82" charset="0"/>
              </a:rPr>
              <a:t>QUE ES SABRE?</a:t>
            </a:r>
            <a:endParaRPr lang="es-CO" b="1" dirty="0">
              <a:solidFill>
                <a:schemeClr val="tx1"/>
              </a:solidFill>
              <a:latin typeface="Algerian" panose="04020705040A02060702" pitchFamily="82" charset="0"/>
            </a:endParaRPr>
          </a:p>
        </p:txBody>
      </p:sp>
      <p:sp>
        <p:nvSpPr>
          <p:cNvPr id="4" name="3 Redondear rectángulo de esquina diagonal"/>
          <p:cNvSpPr/>
          <p:nvPr/>
        </p:nvSpPr>
        <p:spPr>
          <a:xfrm>
            <a:off x="384463" y="2023918"/>
            <a:ext cx="9934149" cy="3337059"/>
          </a:xfrm>
          <a:prstGeom prst="round2Diag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s-CO" sz="2000" dirty="0">
                <a:solidFill>
                  <a:schemeClr val="tx1"/>
                </a:solidFill>
              </a:rPr>
              <a:t>El software Sabre Power Assistant es la herramienta que le ayuda en la tarea de monitorear listas de espera que existan en reservas que haya hecho para sus clientes, a efectos de detectar asientos que se liberen y capturarlos de inmediato. Esta excepcional aplicación trabaja en cualquier estación de trabajo, en distintos horarios previamente programados. Puede trabajar una gran cantidad de reservas en muy pocos minutos, realizando todos los pasos necesarios para una búsqueda eficaz, de acuerdo a la necesidad puntual de cada cliente. Únicamente se necesita dejar la terminal de trabajo encendida </a:t>
            </a:r>
            <a:r>
              <a:rPr lang="es-CO" sz="2000" dirty="0" smtClean="0">
                <a:solidFill>
                  <a:schemeClr val="tx1"/>
                </a:solidFill>
              </a:rPr>
              <a:t>y Sabre</a:t>
            </a:r>
            <a:r>
              <a:rPr lang="es-CO" sz="2000" dirty="0">
                <a:solidFill>
                  <a:schemeClr val="tx1"/>
                </a:solidFill>
              </a:rPr>
              <a:t> </a:t>
            </a:r>
            <a:r>
              <a:rPr lang="es-CO" sz="2000" dirty="0" smtClean="0">
                <a:solidFill>
                  <a:schemeClr val="tx1"/>
                </a:solidFill>
              </a:rPr>
              <a:t>Power Assistant </a:t>
            </a:r>
            <a:r>
              <a:rPr lang="es-CO" sz="2000" dirty="0">
                <a:solidFill>
                  <a:schemeClr val="tx1"/>
                </a:solidFill>
              </a:rPr>
              <a:t>hará el resto.</a:t>
            </a:r>
          </a:p>
        </p:txBody>
      </p:sp>
    </p:spTree>
    <p:extLst>
      <p:ext uri="{BB962C8B-B14F-4D97-AF65-F5344CB8AC3E}">
        <p14:creationId xmlns:p14="http://schemas.microsoft.com/office/powerpoint/2010/main" val="35043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6637" y="766712"/>
            <a:ext cx="10515600" cy="1325563"/>
          </a:xfrm>
        </p:spPr>
        <p:txBody>
          <a:bodyPr>
            <a:normAutofit/>
          </a:bodyPr>
          <a:lstStyle/>
          <a:p>
            <a:pPr algn="ctr"/>
            <a:r>
              <a:rPr lang="es-CO" sz="4000" b="1" dirty="0">
                <a:solidFill>
                  <a:schemeClr val="tx1"/>
                </a:solidFill>
              </a:rPr>
              <a:t>FUNCIONAMIENTO </a:t>
            </a:r>
            <a:r>
              <a:rPr lang="es-CO" sz="4000" b="1" dirty="0" smtClean="0">
                <a:solidFill>
                  <a:schemeClr val="tx1"/>
                </a:solidFill>
              </a:rPr>
              <a:t>DEL SOFTWARE SABRE</a:t>
            </a:r>
            <a:endParaRPr lang="es-CO" sz="4000" dirty="0">
              <a:solidFill>
                <a:schemeClr val="tx1"/>
              </a:solidFill>
            </a:endParaRPr>
          </a:p>
        </p:txBody>
      </p:sp>
      <p:graphicFrame>
        <p:nvGraphicFramePr>
          <p:cNvPr id="9" name="8 Diagrama"/>
          <p:cNvGraphicFramePr/>
          <p:nvPr>
            <p:extLst>
              <p:ext uri="{D42A27DB-BD31-4B8C-83A1-F6EECF244321}">
                <p14:modId xmlns:p14="http://schemas.microsoft.com/office/powerpoint/2010/main" val="1071267518"/>
              </p:ext>
            </p:extLst>
          </p:nvPr>
        </p:nvGraphicFramePr>
        <p:xfrm>
          <a:off x="373487" y="1661375"/>
          <a:ext cx="11487955" cy="4476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52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884126"/>
          </a:xfrm>
        </p:spPr>
        <p:txBody>
          <a:bodyPr/>
          <a:lstStyle/>
          <a:p>
            <a:pPr algn="ctr"/>
            <a:r>
              <a:rPr lang="es-CO" dirty="0" smtClean="0">
                <a:solidFill>
                  <a:schemeClr val="tx1"/>
                </a:solidFill>
              </a:rPr>
              <a:t>BENEFICIOS</a:t>
            </a:r>
            <a:endParaRPr lang="es-CO" dirty="0">
              <a:solidFill>
                <a:schemeClr val="tx1"/>
              </a:solidFill>
            </a:endParaRPr>
          </a:p>
        </p:txBody>
      </p:sp>
      <p:graphicFrame>
        <p:nvGraphicFramePr>
          <p:cNvPr id="4" name="3 Marcador de contenido"/>
          <p:cNvGraphicFramePr>
            <a:graphicFrameLocks noGrp="1"/>
          </p:cNvGraphicFramePr>
          <p:nvPr>
            <p:ph idx="1"/>
            <p:extLst/>
          </p:nvPr>
        </p:nvGraphicFramePr>
        <p:xfrm>
          <a:off x="966989"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155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545430"/>
            <a:ext cx="10515600" cy="742458"/>
          </a:xfrm>
        </p:spPr>
        <p:txBody>
          <a:bodyPr>
            <a:normAutofit fontScale="90000"/>
          </a:bodyPr>
          <a:lstStyle/>
          <a:p>
            <a:pPr algn="ctr"/>
            <a:r>
              <a:rPr lang="es-CO" sz="4000" b="1" dirty="0">
                <a:solidFill>
                  <a:schemeClr val="tx1"/>
                </a:solidFill>
              </a:rPr>
              <a:t>REQUERIMIENTOS</a:t>
            </a:r>
            <a:r>
              <a:rPr lang="es-CO" sz="4000" b="1" dirty="0"/>
              <a:t/>
            </a:r>
            <a:br>
              <a:rPr lang="es-CO" sz="4000" b="1" dirty="0"/>
            </a:br>
            <a:endParaRPr lang="es-CO" sz="4000" dirty="0"/>
          </a:p>
        </p:txBody>
      </p:sp>
      <p:graphicFrame>
        <p:nvGraphicFramePr>
          <p:cNvPr id="4" name="3 Marcador de contenido"/>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87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sz="4000" dirty="0" smtClean="0">
                <a:solidFill>
                  <a:schemeClr val="tx1"/>
                </a:solidFill>
              </a:rPr>
              <a:t>COSTO</a:t>
            </a:r>
            <a:endParaRPr lang="es-CO" sz="4000" dirty="0">
              <a:solidFill>
                <a:schemeClr val="tx1"/>
              </a:solidFill>
            </a:endParaRPr>
          </a:p>
        </p:txBody>
      </p:sp>
      <p:sp>
        <p:nvSpPr>
          <p:cNvPr id="3" name="2 Marcador de contenido"/>
          <p:cNvSpPr>
            <a:spLocks noGrp="1"/>
          </p:cNvSpPr>
          <p:nvPr>
            <p:ph idx="1"/>
          </p:nvPr>
        </p:nvSpPr>
        <p:spPr/>
        <p:txBody>
          <a:bodyPr/>
          <a:lstStyle/>
          <a:p>
            <a:pPr marL="0" indent="0">
              <a:buNone/>
            </a:pPr>
            <a:r>
              <a:rPr lang="es-CO" dirty="0" smtClean="0">
                <a:solidFill>
                  <a:schemeClr val="tx1"/>
                </a:solidFill>
              </a:rPr>
              <a:t>Sabre tiene un costo de 4,088 US  y consta de:</a:t>
            </a:r>
          </a:p>
          <a:p>
            <a:endParaRPr lang="es-CO" dirty="0">
              <a:solidFill>
                <a:schemeClr val="tx1"/>
              </a:solidFill>
            </a:endParaRPr>
          </a:p>
          <a:p>
            <a:pPr>
              <a:buFont typeface="Wingdings" pitchFamily="2" charset="2"/>
              <a:buChar char="v"/>
            </a:pPr>
            <a:r>
              <a:rPr lang="es-CO" dirty="0" smtClean="0">
                <a:solidFill>
                  <a:schemeClr val="tx1"/>
                </a:solidFill>
              </a:rPr>
              <a:t> Instalación Remota</a:t>
            </a:r>
          </a:p>
          <a:p>
            <a:pPr>
              <a:buFont typeface="Wingdings" pitchFamily="2" charset="2"/>
              <a:buChar char="v"/>
            </a:pPr>
            <a:r>
              <a:rPr lang="es-CO" dirty="0">
                <a:solidFill>
                  <a:schemeClr val="tx1"/>
                </a:solidFill>
              </a:rPr>
              <a:t> 3hrs </a:t>
            </a:r>
            <a:r>
              <a:rPr lang="es-CO" dirty="0" smtClean="0">
                <a:solidFill>
                  <a:schemeClr val="tx1"/>
                </a:solidFill>
              </a:rPr>
              <a:t>Capacitación</a:t>
            </a:r>
          </a:p>
          <a:p>
            <a:pPr>
              <a:buFont typeface="Wingdings" pitchFamily="2" charset="2"/>
              <a:buChar char="v"/>
            </a:pPr>
            <a:r>
              <a:rPr lang="es-CO" dirty="0" smtClean="0">
                <a:solidFill>
                  <a:schemeClr val="tx1"/>
                </a:solidFill>
              </a:rPr>
              <a:t> 50 </a:t>
            </a:r>
            <a:r>
              <a:rPr lang="es-CO" dirty="0">
                <a:solidFill>
                  <a:schemeClr val="tx1"/>
                </a:solidFill>
              </a:rPr>
              <a:t>timbres de </a:t>
            </a:r>
            <a:r>
              <a:rPr lang="es-CO" dirty="0" smtClean="0">
                <a:solidFill>
                  <a:schemeClr val="tx1"/>
                </a:solidFill>
              </a:rPr>
              <a:t>facturación</a:t>
            </a:r>
          </a:p>
          <a:p>
            <a:pPr>
              <a:buFont typeface="Wingdings" pitchFamily="2" charset="2"/>
              <a:buChar char="v"/>
            </a:pPr>
            <a:r>
              <a:rPr lang="es-CO" dirty="0" smtClean="0">
                <a:solidFill>
                  <a:schemeClr val="tx1"/>
                </a:solidFill>
              </a:rPr>
              <a:t> Soporte Técnico</a:t>
            </a:r>
          </a:p>
          <a:p>
            <a:pPr>
              <a:buFont typeface="Wingdings" pitchFamily="2" charset="2"/>
              <a:buChar char="v"/>
            </a:pPr>
            <a:r>
              <a:rPr lang="es-CO" dirty="0" smtClean="0">
                <a:solidFill>
                  <a:schemeClr val="tx1"/>
                </a:solidFill>
              </a:rPr>
              <a:t> 1 </a:t>
            </a:r>
            <a:r>
              <a:rPr lang="es-CO" dirty="0">
                <a:solidFill>
                  <a:schemeClr val="tx1"/>
                </a:solidFill>
              </a:rPr>
              <a:t>año de alojamiento </a:t>
            </a:r>
            <a:r>
              <a:rPr lang="es-CO" dirty="0" smtClean="0">
                <a:solidFill>
                  <a:schemeClr val="tx1"/>
                </a:solidFill>
              </a:rPr>
              <a:t>web</a:t>
            </a:r>
          </a:p>
          <a:p>
            <a:pPr marL="0" indent="0">
              <a:buNone/>
            </a:pPr>
            <a:endParaRPr lang="es-CO" dirty="0"/>
          </a:p>
        </p:txBody>
      </p:sp>
    </p:spTree>
    <p:extLst>
      <p:ext uri="{BB962C8B-B14F-4D97-AF65-F5344CB8AC3E}">
        <p14:creationId xmlns:p14="http://schemas.microsoft.com/office/powerpoint/2010/main" val="325156339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1722</TotalTime>
  <Words>1856</Words>
  <Application>Microsoft Office PowerPoint</Application>
  <PresentationFormat>Panorámica</PresentationFormat>
  <Paragraphs>203</Paragraphs>
  <Slides>35</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35</vt:i4>
      </vt:variant>
    </vt:vector>
  </HeadingPairs>
  <TitlesOfParts>
    <vt:vector size="47" baseType="lpstr">
      <vt:lpstr>Algerian</vt:lpstr>
      <vt:lpstr>Arial</vt:lpstr>
      <vt:lpstr>Calibri</vt:lpstr>
      <vt:lpstr>inherit</vt:lpstr>
      <vt:lpstr>Raleway</vt:lpstr>
      <vt:lpstr>Symbol</vt:lpstr>
      <vt:lpstr>Times New Roman</vt:lpstr>
      <vt:lpstr>Trebuchet MS</vt:lpstr>
      <vt:lpstr>Verdana</vt:lpstr>
      <vt:lpstr>Wingdings</vt:lpstr>
      <vt:lpstr>Wingdings 3</vt:lpstr>
      <vt:lpstr>Faceta</vt:lpstr>
      <vt:lpstr>SOFTWARES</vt:lpstr>
      <vt:lpstr>SOFTWARES PARA EL SECTOR TURISTICO</vt:lpstr>
      <vt:lpstr>SOFTWARE SABRE AVANZADO</vt:lpstr>
      <vt:lpstr>Presentación de PowerPoint</vt:lpstr>
      <vt:lpstr>QUE ES SABRE?</vt:lpstr>
      <vt:lpstr>FUNCIONAMIENTO DEL SOFTWARE SABRE</vt:lpstr>
      <vt:lpstr>BENEFICIOS</vt:lpstr>
      <vt:lpstr>REQUERIMIENTOS </vt:lpstr>
      <vt:lpstr>COSTO</vt:lpstr>
      <vt:lpstr>CONCLUSION</vt:lpstr>
      <vt:lpstr>TRAVEL AGENT CMS</vt:lpstr>
      <vt:lpstr>QUE ES TRAVEN AGENT CMS?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Tatiana Olaya</dc:creator>
  <cp:lastModifiedBy>MILLER ANDRES</cp:lastModifiedBy>
  <cp:revision>19</cp:revision>
  <dcterms:created xsi:type="dcterms:W3CDTF">2015-11-01T23:28:50Z</dcterms:created>
  <dcterms:modified xsi:type="dcterms:W3CDTF">2015-11-23T14:38:01Z</dcterms:modified>
</cp:coreProperties>
</file>